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6858000" cx="12192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Fira Sans Extra Condensed SemiBold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3" roundtripDataSignature="AMtx7miXwNU2MMTKEhEra8BhZLip9MvU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07A022-0AAB-46B0-89DF-B06A01295DCB}">
  <a:tblStyle styleId="{CC07A022-0AAB-46B0-89DF-B06A01295DC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22B5099-CDFA-46F5-8D68-8B5AE0E1B389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/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/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5"/>
          </a:solidFill>
        </a:fill>
      </a:tcStyle>
    </a:firstRow>
    <a:neCell>
      <a:tcTxStyle/>
    </a:neCell>
    <a:nwCell>
      <a:tcTxStyle/>
    </a:nwCell>
  </a:tblStyle>
  <a:tblStyle styleId="{B0E92FB8-C80E-4368-85AC-0AF0FB936972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dk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dk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FiraSansExtraCondensedSemiBol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raSansExtraCondensedSemiBold-italic.fntdata"/><Relationship Id="rId50" Type="http://schemas.openxmlformats.org/officeDocument/2006/relationships/font" Target="fonts/FiraSansExtraCondensedSemiBold-bold.fntdata"/><Relationship Id="rId53" Type="http://customschemas.google.com/relationships/presentationmetadata" Target="metadata"/><Relationship Id="rId52" Type="http://schemas.openxmlformats.org/officeDocument/2006/relationships/font" Target="fonts/FiraSansExtraCondensedSemi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/>
          <p:nvPr>
            <p:ph idx="1" type="body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5" name="Google Shape;175;p1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icrosoft JhengHei"/>
              <a:buNone/>
            </a:pPr>
            <a:r>
              <a:rPr lang="zh-TW" sz="1300">
                <a:latin typeface="Microsoft JhengHei"/>
                <a:ea typeface="Microsoft JhengHei"/>
                <a:cs typeface="Microsoft JhengHei"/>
                <a:sym typeface="Microsoft JhengHei"/>
              </a:rPr>
              <a:t>信用審批</a:t>
            </a:r>
            <a:endParaRPr sz="13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icrosoft JhengHei"/>
              <a:buNone/>
            </a:pPr>
            <a:r>
              <a:rPr lang="zh-TW" sz="1300">
                <a:latin typeface="Microsoft JhengHei"/>
                <a:ea typeface="Microsoft JhengHei"/>
                <a:cs typeface="Microsoft JhengHei"/>
                <a:sym typeface="Microsoft JhengHei"/>
              </a:rPr>
              <a:t>目標市場營銷</a:t>
            </a:r>
            <a:endParaRPr sz="13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latin typeface="Microsoft JhengHei"/>
                <a:ea typeface="Microsoft JhengHei"/>
                <a:cs typeface="Microsoft JhengHei"/>
                <a:sym typeface="Microsoft JhengHei"/>
              </a:rPr>
              <a:t>醫學診斷/治療效果分析:分類醫學圖像</a:t>
            </a:r>
            <a:endParaRPr sz="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2" name="Google Shape;262;p10:notes"/>
          <p:cNvSpPr/>
          <p:nvPr>
            <p:ph idx="2" type="sldImg"/>
          </p:nvPr>
        </p:nvSpPr>
        <p:spPr>
          <a:xfrm>
            <a:off x="482600" y="1279525"/>
            <a:ext cx="61389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TW"/>
              <a:t>決策樹範例：是否同意貸款</a:t>
            </a:r>
            <a:endParaRPr/>
          </a:p>
        </p:txBody>
      </p:sp>
      <p:sp>
        <p:nvSpPr>
          <p:cNvPr id="273" name="Google Shape;273;p11:notes"/>
          <p:cNvSpPr/>
          <p:nvPr>
            <p:ph idx="2" type="sldImg"/>
          </p:nvPr>
        </p:nvSpPr>
        <p:spPr>
          <a:xfrm>
            <a:off x="482600" y="1279525"/>
            <a:ext cx="61389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2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TW"/>
              <a:t>亂度：衡量資料混亂程度，亂度越小，代表分類結果越好(內部單一)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TW"/>
              <a:t>以亂度為基礎衡量特徵的算法有三種</a:t>
            </a:r>
            <a:endParaRPr/>
          </a:p>
        </p:txBody>
      </p:sp>
      <p:sp>
        <p:nvSpPr>
          <p:cNvPr id="304" name="Google Shape;304;p12:notes"/>
          <p:cNvSpPr/>
          <p:nvPr>
            <p:ph idx="2" type="sldImg"/>
          </p:nvPr>
        </p:nvSpPr>
        <p:spPr>
          <a:xfrm>
            <a:off x="482600" y="1279525"/>
            <a:ext cx="61389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TW"/>
              <a:t>內部節點資料筆數 低於 最小樣本數時停止發展決策樹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6" name="Google Shape;316;p13:notes"/>
          <p:cNvSpPr/>
          <p:nvPr>
            <p:ph idx="2" type="sldImg"/>
          </p:nvPr>
        </p:nvSpPr>
        <p:spPr>
          <a:xfrm>
            <a:off x="482600" y="1279525"/>
            <a:ext cx="61389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:notes"/>
          <p:cNvSpPr txBox="1"/>
          <p:nvPr>
            <p:ph idx="1" type="body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3" name="Google Shape;323;p14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山鳶尾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TW"/>
              <a:t>https://www.picturethisai.com/zh-tw/wiki/Iris_setosa.html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變色鳶尾</a:t>
            </a:r>
            <a:endParaRPr b="1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TW"/>
              <a:t>https://www.picturethisai.com/zh-tw/wiki/Iris_versicolor.html</a:t>
            </a:r>
            <a:endParaRPr b="1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9" name="Google Shape;329;p15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6:notes"/>
          <p:cNvSpPr txBox="1"/>
          <p:nvPr>
            <p:ph idx="1" type="body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2" name="Google Shape;342;p16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7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TW"/>
              <a:t>為了檢驗模型好壞，需要計算評估指標，以下是常用來計算的指標：</a:t>
            </a:r>
            <a:endParaRPr/>
          </a:p>
        </p:txBody>
      </p:sp>
      <p:sp>
        <p:nvSpPr>
          <p:cNvPr id="351" name="Google Shape;351;p17:notes"/>
          <p:cNvSpPr/>
          <p:nvPr>
            <p:ph idx="2" type="sldImg"/>
          </p:nvPr>
        </p:nvSpPr>
        <p:spPr>
          <a:xfrm>
            <a:off x="482600" y="1279525"/>
            <a:ext cx="61389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8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TW"/>
              <a:t>為了檢驗模型好壞，需要計算評估指標，以下是常用來計算的指標：</a:t>
            </a:r>
            <a:endParaRPr/>
          </a:p>
        </p:txBody>
      </p:sp>
      <p:sp>
        <p:nvSpPr>
          <p:cNvPr id="371" name="Google Shape;371;p18:notes"/>
          <p:cNvSpPr/>
          <p:nvPr>
            <p:ph idx="2" type="sldImg"/>
          </p:nvPr>
        </p:nvSpPr>
        <p:spPr>
          <a:xfrm>
            <a:off x="482600" y="1279525"/>
            <a:ext cx="61389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9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TW"/>
              <a:t>為了檢驗模型好壞，需要計算評估指標，以下是常用來計算的指標：</a:t>
            </a:r>
            <a:endParaRPr/>
          </a:p>
        </p:txBody>
      </p:sp>
      <p:sp>
        <p:nvSpPr>
          <p:cNvPr id="388" name="Google Shape;388;p19:notes"/>
          <p:cNvSpPr/>
          <p:nvPr>
            <p:ph idx="2" type="sldImg"/>
          </p:nvPr>
        </p:nvSpPr>
        <p:spPr>
          <a:xfrm>
            <a:off x="482600" y="1279525"/>
            <a:ext cx="61389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2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1268" lvl="0" marL="269240" rtl="0" algn="just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3" name="Google Shape;183;p2:notes"/>
          <p:cNvSpPr txBox="1"/>
          <p:nvPr>
            <p:ph idx="12" type="sldNum"/>
          </p:nvPr>
        </p:nvSpPr>
        <p:spPr>
          <a:xfrm>
            <a:off x="4023991" y="9721107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7725" lIns="95475" spcFirstLastPara="1" rIns="95475" wrap="square" tIns="47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0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TW"/>
              <a:t>為了檢驗模型好壞，需要計算評估指標，以下是常用來計算的指標：</a:t>
            </a:r>
            <a:endParaRPr/>
          </a:p>
        </p:txBody>
      </p:sp>
      <p:sp>
        <p:nvSpPr>
          <p:cNvPr id="405" name="Google Shape;405;p20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9" name="Google Shape;419;p21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0" name="Google Shape;430;p22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3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7" name="Google Shape;437;p23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TW"/>
              <a:t>為了檢驗模型好壞，需要計算評估指標，以下是常用來計算的指標：</a:t>
            </a:r>
            <a:endParaRPr/>
          </a:p>
        </p:txBody>
      </p:sp>
      <p:sp>
        <p:nvSpPr>
          <p:cNvPr id="452" name="Google Shape;452;p24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5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TW"/>
              <a:t>為了檢驗模型好壞，需要計算評估指標，以下是常用來計算的指標：</a:t>
            </a:r>
            <a:endParaRPr/>
          </a:p>
        </p:txBody>
      </p:sp>
      <p:sp>
        <p:nvSpPr>
          <p:cNvPr id="468" name="Google Shape;468;p25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6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85" name="Google Shape;485;p26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3" name="Google Shape;503;p27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8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3" name="Google Shape;513;p28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9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3" name="Google Shape;523;p29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3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1268" lvl="0" marL="269240" rtl="0" algn="just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5" name="Google Shape;195;p3:notes"/>
          <p:cNvSpPr txBox="1"/>
          <p:nvPr>
            <p:ph idx="12" type="sldNum"/>
          </p:nvPr>
        </p:nvSpPr>
        <p:spPr>
          <a:xfrm>
            <a:off x="4023991" y="9721107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7725" lIns="95475" spcFirstLastPara="1" rIns="95475" wrap="square" tIns="47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0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30" name="Google Shape;530;p30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1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44" name="Google Shape;544;p31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2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3" name="Google Shape;553;p32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3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33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1268" lvl="0" marL="269240" rtl="0" algn="just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7" name="Google Shape;567;p33:notes"/>
          <p:cNvSpPr txBox="1"/>
          <p:nvPr>
            <p:ph idx="12" type="sldNum"/>
          </p:nvPr>
        </p:nvSpPr>
        <p:spPr>
          <a:xfrm>
            <a:off x="4023991" y="9721107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7725" lIns="95475" spcFirstLastPara="1" rIns="95475" wrap="square" tIns="47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4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34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1268" lvl="0" marL="269240" rtl="0" algn="just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93" name="Google Shape;593;p34:notes"/>
          <p:cNvSpPr txBox="1"/>
          <p:nvPr>
            <p:ph idx="12" type="sldNum"/>
          </p:nvPr>
        </p:nvSpPr>
        <p:spPr>
          <a:xfrm>
            <a:off x="4023991" y="9721107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7725" lIns="95475" spcFirstLastPara="1" rIns="95475" wrap="square" tIns="47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5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35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1268" lvl="0" marL="269240" rtl="0" algn="just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07" name="Google Shape;607;p35:notes"/>
          <p:cNvSpPr txBox="1"/>
          <p:nvPr>
            <p:ph idx="12" type="sldNum"/>
          </p:nvPr>
        </p:nvSpPr>
        <p:spPr>
          <a:xfrm>
            <a:off x="4023991" y="9721107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7725" lIns="95475" spcFirstLastPara="1" rIns="95475" wrap="square" tIns="47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p36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1268" lvl="0" marL="269240" rtl="0" algn="just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33" name="Google Shape;633;p36:notes"/>
          <p:cNvSpPr txBox="1"/>
          <p:nvPr>
            <p:ph idx="12" type="sldNum"/>
          </p:nvPr>
        </p:nvSpPr>
        <p:spPr>
          <a:xfrm>
            <a:off x="4023991" y="9721107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7725" lIns="95475" spcFirstLastPara="1" rIns="95475" wrap="square" tIns="47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7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37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1268" lvl="0" marL="269240" rtl="0" algn="just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47" name="Google Shape;647;p37:notes"/>
          <p:cNvSpPr txBox="1"/>
          <p:nvPr>
            <p:ph idx="12" type="sldNum"/>
          </p:nvPr>
        </p:nvSpPr>
        <p:spPr>
          <a:xfrm>
            <a:off x="4023991" y="9721107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7725" lIns="95475" spcFirstLastPara="1" rIns="95475" wrap="square" tIns="47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8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p38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1268" lvl="0" marL="269240" rtl="0" algn="just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73" name="Google Shape;673;p38:notes"/>
          <p:cNvSpPr txBox="1"/>
          <p:nvPr>
            <p:ph idx="12" type="sldNum"/>
          </p:nvPr>
        </p:nvSpPr>
        <p:spPr>
          <a:xfrm>
            <a:off x="4023991" y="9721107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7725" lIns="95475" spcFirstLastPara="1" rIns="95475" wrap="square" tIns="47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4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1268" lvl="0" marL="269240" rtl="0" algn="just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5" name="Google Shape;205;p4:notes"/>
          <p:cNvSpPr txBox="1"/>
          <p:nvPr>
            <p:ph idx="12" type="sldNum"/>
          </p:nvPr>
        </p:nvSpPr>
        <p:spPr>
          <a:xfrm>
            <a:off x="4023991" y="9721107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7725" lIns="95475" spcFirstLastPara="1" rIns="95475" wrap="square" tIns="47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5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228600" lvl="0" marL="0" rtl="0" algn="just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Microsoft JhengHei"/>
              <a:buNone/>
            </a:pPr>
            <a:r>
              <a:rPr lang="zh-TW" sz="1300">
                <a:latin typeface="Microsoft JhengHei"/>
                <a:ea typeface="Microsoft JhengHei"/>
                <a:cs typeface="Microsoft JhengHei"/>
                <a:sym typeface="Microsoft JhengHei"/>
              </a:rPr>
              <a:t>不是。為了更理解數據並為未來的決策提供準確的數據。</a:t>
            </a:r>
            <a:endParaRPr/>
          </a:p>
        </p:txBody>
      </p:sp>
      <p:sp>
        <p:nvSpPr>
          <p:cNvPr id="217" name="Google Shape;217;p5:notes"/>
          <p:cNvSpPr txBox="1"/>
          <p:nvPr>
            <p:ph idx="12" type="sldNum"/>
          </p:nvPr>
        </p:nvSpPr>
        <p:spPr>
          <a:xfrm>
            <a:off x="4023991" y="9721107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7725" lIns="95475" spcFirstLastPara="1" rIns="95475" wrap="square" tIns="47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6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1268" lvl="0" marL="269240" rtl="0" algn="just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7" name="Google Shape;227;p6:notes"/>
          <p:cNvSpPr txBox="1"/>
          <p:nvPr>
            <p:ph idx="12" type="sldNum"/>
          </p:nvPr>
        </p:nvSpPr>
        <p:spPr>
          <a:xfrm>
            <a:off x="4023991" y="9721107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7725" lIns="95475" spcFirstLastPara="1" rIns="95475" wrap="square" tIns="47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7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1268" lvl="0" marL="269240" rtl="0" algn="just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Microsoft JhengHei"/>
              <a:buNone/>
            </a:pPr>
            <a:r>
              <a:rPr lang="zh-TW" sz="1300">
                <a:latin typeface="Microsoft JhengHei"/>
                <a:ea typeface="Microsoft JhengHei"/>
                <a:cs typeface="Microsoft JhengHei"/>
                <a:sym typeface="Microsoft JhengHei"/>
              </a:rPr>
              <a:t>不是。分類可以使用結構化（CSV、SQL）和非結構化數據（文本、圖像、視頻）進行。</a:t>
            </a:r>
            <a:endParaRPr/>
          </a:p>
        </p:txBody>
      </p:sp>
      <p:sp>
        <p:nvSpPr>
          <p:cNvPr id="239" name="Google Shape;239;p7:notes"/>
          <p:cNvSpPr txBox="1"/>
          <p:nvPr>
            <p:ph idx="12" type="sldNum"/>
          </p:nvPr>
        </p:nvSpPr>
        <p:spPr>
          <a:xfrm>
            <a:off x="4023991" y="9721107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7725" lIns="95475" spcFirstLastPara="1" rIns="95475" wrap="square" tIns="47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8" name="Google Shape;248;p8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/>
          <p:nvPr>
            <p:ph idx="2" type="sldImg"/>
          </p:nvPr>
        </p:nvSpPr>
        <p:spPr>
          <a:xfrm>
            <a:off x="482600" y="1279525"/>
            <a:ext cx="613886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9:notes"/>
          <p:cNvSpPr txBox="1"/>
          <p:nvPr>
            <p:ph idx="1" type="body"/>
          </p:nvPr>
        </p:nvSpPr>
        <p:spPr>
          <a:xfrm>
            <a:off x="710407" y="4925408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25" lIns="95475" spcFirstLastPara="1" rIns="95475" wrap="square" tIns="47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6" name="Google Shape;256;p9:notes"/>
          <p:cNvSpPr txBox="1"/>
          <p:nvPr>
            <p:ph idx="12" type="sldNum"/>
          </p:nvPr>
        </p:nvSpPr>
        <p:spPr>
          <a:xfrm>
            <a:off x="4023991" y="9721107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7725" lIns="95475" spcFirstLastPara="1" rIns="95475" wrap="square" tIns="47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>
  <p:cSld name="標題投影片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0"/>
          <p:cNvGrpSpPr/>
          <p:nvPr/>
        </p:nvGrpSpPr>
        <p:grpSpPr>
          <a:xfrm>
            <a:off x="-292445" y="798752"/>
            <a:ext cx="12776890" cy="8266521"/>
            <a:chOff x="-292445" y="854032"/>
            <a:chExt cx="12776890" cy="8266521"/>
          </a:xfrm>
        </p:grpSpPr>
        <p:grpSp>
          <p:nvGrpSpPr>
            <p:cNvPr id="17" name="Google Shape;17;p40"/>
            <p:cNvGrpSpPr/>
            <p:nvPr/>
          </p:nvGrpSpPr>
          <p:grpSpPr>
            <a:xfrm>
              <a:off x="-292445" y="854032"/>
              <a:ext cx="12776890" cy="8266521"/>
              <a:chOff x="-292445" y="854032"/>
              <a:chExt cx="12776890" cy="8266521"/>
            </a:xfrm>
          </p:grpSpPr>
          <p:sp>
            <p:nvSpPr>
              <p:cNvPr id="18" name="Google Shape;18;p40"/>
              <p:cNvSpPr/>
              <p:nvPr/>
            </p:nvSpPr>
            <p:spPr>
              <a:xfrm rot="-5400000">
                <a:off x="1962739" y="-1401152"/>
                <a:ext cx="8266521" cy="12776889"/>
              </a:xfrm>
              <a:prstGeom prst="round2SameRect">
                <a:avLst>
                  <a:gd fmla="val 44458" name="adj1"/>
                  <a:gd fmla="val 0" name="adj2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40"/>
              <p:cNvSpPr/>
              <p:nvPr/>
            </p:nvSpPr>
            <p:spPr>
              <a:xfrm>
                <a:off x="4970585" y="4736122"/>
                <a:ext cx="7513860" cy="2215662"/>
              </a:xfrm>
              <a:prstGeom prst="rect">
                <a:avLst/>
              </a:prstGeom>
              <a:solidFill>
                <a:srgbClr val="F9F4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40"/>
              <p:cNvSpPr/>
              <p:nvPr/>
            </p:nvSpPr>
            <p:spPr>
              <a:xfrm rot="5400000">
                <a:off x="4548788" y="-878365"/>
                <a:ext cx="5860438" cy="10010876"/>
              </a:xfrm>
              <a:prstGeom prst="round2SameRect">
                <a:avLst>
                  <a:gd fmla="val 29962" name="adj1"/>
                  <a:gd fmla="val 0" name="adj2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一張含有 文字 的圖片&#10;&#10;自動產生的描述" id="21" name="Google Shape;21;p40"/>
            <p:cNvPicPr preferRelativeResize="0"/>
            <p:nvPr/>
          </p:nvPicPr>
          <p:blipFill rotWithShape="1">
            <a:blip r:embed="rId2">
              <a:alphaModFix/>
            </a:blip>
            <a:srcRect b="2217" l="2630" r="47895" t="47477"/>
            <a:stretch/>
          </p:blipFill>
          <p:spPr>
            <a:xfrm>
              <a:off x="-118612" y="3973188"/>
              <a:ext cx="4119112" cy="3140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40"/>
          <p:cNvSpPr txBox="1"/>
          <p:nvPr>
            <p:ph idx="1" type="subTitle"/>
          </p:nvPr>
        </p:nvSpPr>
        <p:spPr>
          <a:xfrm>
            <a:off x="1204911" y="4308714"/>
            <a:ext cx="9782175" cy="2482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Noto Sans Symbols"/>
              <a:buChar char="✔"/>
              <a:defRPr b="1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grpSp>
        <p:nvGrpSpPr>
          <p:cNvPr id="23" name="Google Shape;23;p40"/>
          <p:cNvGrpSpPr/>
          <p:nvPr/>
        </p:nvGrpSpPr>
        <p:grpSpPr>
          <a:xfrm>
            <a:off x="9568547" y="145653"/>
            <a:ext cx="2478210" cy="905211"/>
            <a:chOff x="7282547" y="240236"/>
            <a:chExt cx="2478210" cy="905211"/>
          </a:xfrm>
        </p:grpSpPr>
        <p:grpSp>
          <p:nvGrpSpPr>
            <p:cNvPr id="24" name="Google Shape;24;p40"/>
            <p:cNvGrpSpPr/>
            <p:nvPr/>
          </p:nvGrpSpPr>
          <p:grpSpPr>
            <a:xfrm>
              <a:off x="7282547" y="240236"/>
              <a:ext cx="2409826" cy="860558"/>
              <a:chOff x="10668000" y="1641809"/>
              <a:chExt cx="2409826" cy="860558"/>
            </a:xfrm>
          </p:grpSpPr>
          <p:sp>
            <p:nvSpPr>
              <p:cNvPr id="25" name="Google Shape;25;p40"/>
              <p:cNvSpPr/>
              <p:nvPr/>
            </p:nvSpPr>
            <p:spPr>
              <a:xfrm>
                <a:off x="10668998" y="1641809"/>
                <a:ext cx="2408827" cy="675132"/>
              </a:xfrm>
              <a:prstGeom prst="roundRect">
                <a:avLst>
                  <a:gd fmla="val 6792" name="adj"/>
                </a:avLst>
              </a:prstGeom>
              <a:solidFill>
                <a:srgbClr val="E9B77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40"/>
              <p:cNvSpPr/>
              <p:nvPr/>
            </p:nvSpPr>
            <p:spPr>
              <a:xfrm rot="5400000">
                <a:off x="10461155" y="2099612"/>
                <a:ext cx="609600" cy="195911"/>
              </a:xfrm>
              <a:prstGeom prst="triangle">
                <a:avLst>
                  <a:gd fmla="val 50000" name="adj"/>
                </a:avLst>
              </a:prstGeom>
              <a:solidFill>
                <a:srgbClr val="E9B77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" name="Google Shape;27;p40"/>
            <p:cNvSpPr/>
            <p:nvPr/>
          </p:nvSpPr>
          <p:spPr>
            <a:xfrm>
              <a:off x="7351929" y="317447"/>
              <a:ext cx="2408827" cy="828000"/>
            </a:xfrm>
            <a:custGeom>
              <a:rect b="b" l="l" r="r" t="t"/>
              <a:pathLst>
                <a:path extrusionOk="0" h="1440192" w="1571625">
                  <a:moveTo>
                    <a:pt x="0" y="0"/>
                  </a:moveTo>
                  <a:lnTo>
                    <a:pt x="261938" y="0"/>
                  </a:lnTo>
                  <a:lnTo>
                    <a:pt x="261938" y="0"/>
                  </a:lnTo>
                  <a:lnTo>
                    <a:pt x="654844" y="0"/>
                  </a:lnTo>
                  <a:lnTo>
                    <a:pt x="1571625" y="0"/>
                  </a:lnTo>
                  <a:lnTo>
                    <a:pt x="1571625" y="655638"/>
                  </a:lnTo>
                  <a:lnTo>
                    <a:pt x="1571625" y="655638"/>
                  </a:lnTo>
                  <a:lnTo>
                    <a:pt x="1571625" y="936625"/>
                  </a:lnTo>
                  <a:lnTo>
                    <a:pt x="1571625" y="1123950"/>
                  </a:lnTo>
                  <a:lnTo>
                    <a:pt x="84047" y="1123951"/>
                  </a:lnTo>
                  <a:lnTo>
                    <a:pt x="1196" y="1440192"/>
                  </a:lnTo>
                  <a:cubicBezTo>
                    <a:pt x="797" y="1380661"/>
                    <a:pt x="399" y="1183481"/>
                    <a:pt x="0" y="1123950"/>
                  </a:cubicBezTo>
                  <a:lnTo>
                    <a:pt x="0" y="1123950"/>
                  </a:lnTo>
                  <a:lnTo>
                    <a:pt x="0" y="936625"/>
                  </a:lnTo>
                  <a:lnTo>
                    <a:pt x="0" y="655638"/>
                  </a:lnTo>
                  <a:lnTo>
                    <a:pt x="0" y="6556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8575">
              <a:solidFill>
                <a:srgbClr val="71717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40"/>
          <p:cNvSpPr txBox="1"/>
          <p:nvPr>
            <p:ph type="ctrTitle"/>
          </p:nvPr>
        </p:nvSpPr>
        <p:spPr>
          <a:xfrm>
            <a:off x="1204911" y="966775"/>
            <a:ext cx="9782175" cy="28411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Microsoft JhengHei"/>
              <a:buNone/>
              <a:defRPr b="1" sz="6000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0"/>
          <p:cNvSpPr txBox="1"/>
          <p:nvPr>
            <p:ph idx="2" type="body"/>
          </p:nvPr>
        </p:nvSpPr>
        <p:spPr>
          <a:xfrm>
            <a:off x="9853329" y="270016"/>
            <a:ext cx="1978025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 b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>
  <p:cSld name="標題投影片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50"/>
          <p:cNvGrpSpPr/>
          <p:nvPr/>
        </p:nvGrpSpPr>
        <p:grpSpPr>
          <a:xfrm>
            <a:off x="-292445" y="798752"/>
            <a:ext cx="12776890" cy="8266521"/>
            <a:chOff x="-292445" y="854032"/>
            <a:chExt cx="12776890" cy="8266521"/>
          </a:xfrm>
        </p:grpSpPr>
        <p:grpSp>
          <p:nvGrpSpPr>
            <p:cNvPr id="152" name="Google Shape;152;p50"/>
            <p:cNvGrpSpPr/>
            <p:nvPr/>
          </p:nvGrpSpPr>
          <p:grpSpPr>
            <a:xfrm>
              <a:off x="-292445" y="854032"/>
              <a:ext cx="12776890" cy="8266521"/>
              <a:chOff x="-292445" y="854032"/>
              <a:chExt cx="12776890" cy="8266521"/>
            </a:xfrm>
          </p:grpSpPr>
          <p:sp>
            <p:nvSpPr>
              <p:cNvPr id="153" name="Google Shape;153;p50"/>
              <p:cNvSpPr/>
              <p:nvPr/>
            </p:nvSpPr>
            <p:spPr>
              <a:xfrm rot="-5400000">
                <a:off x="1962739" y="-1401152"/>
                <a:ext cx="8266521" cy="12776889"/>
              </a:xfrm>
              <a:prstGeom prst="round2SameRect">
                <a:avLst>
                  <a:gd fmla="val 44458" name="adj1"/>
                  <a:gd fmla="val 0" name="adj2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50"/>
              <p:cNvSpPr/>
              <p:nvPr/>
            </p:nvSpPr>
            <p:spPr>
              <a:xfrm>
                <a:off x="4970585" y="4736122"/>
                <a:ext cx="7513860" cy="2215662"/>
              </a:xfrm>
              <a:prstGeom prst="rect">
                <a:avLst/>
              </a:prstGeom>
              <a:solidFill>
                <a:srgbClr val="F9F4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50"/>
              <p:cNvSpPr/>
              <p:nvPr/>
            </p:nvSpPr>
            <p:spPr>
              <a:xfrm rot="5400000">
                <a:off x="4548788" y="-878365"/>
                <a:ext cx="5860438" cy="10010876"/>
              </a:xfrm>
              <a:prstGeom prst="round2SameRect">
                <a:avLst>
                  <a:gd fmla="val 29962" name="adj1"/>
                  <a:gd fmla="val 0" name="adj2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一張含有 文字 的圖片&#10;&#10;自動產生的描述" id="156" name="Google Shape;156;p50"/>
            <p:cNvPicPr preferRelativeResize="0"/>
            <p:nvPr/>
          </p:nvPicPr>
          <p:blipFill rotWithShape="1">
            <a:blip r:embed="rId2">
              <a:alphaModFix/>
            </a:blip>
            <a:srcRect b="2217" l="2630" r="47895" t="47477"/>
            <a:stretch/>
          </p:blipFill>
          <p:spPr>
            <a:xfrm>
              <a:off x="-118612" y="3973188"/>
              <a:ext cx="4119112" cy="3140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p50"/>
          <p:cNvSpPr txBox="1"/>
          <p:nvPr>
            <p:ph idx="1" type="subTitle"/>
          </p:nvPr>
        </p:nvSpPr>
        <p:spPr>
          <a:xfrm>
            <a:off x="1204911" y="4308714"/>
            <a:ext cx="9782175" cy="2482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Noto Sans Symbols"/>
              <a:buChar char="✔"/>
              <a:defRPr b="1" sz="2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grpSp>
        <p:nvGrpSpPr>
          <p:cNvPr id="158" name="Google Shape;158;p50"/>
          <p:cNvGrpSpPr/>
          <p:nvPr/>
        </p:nvGrpSpPr>
        <p:grpSpPr>
          <a:xfrm>
            <a:off x="9568547" y="145653"/>
            <a:ext cx="2478210" cy="905211"/>
            <a:chOff x="7282547" y="240236"/>
            <a:chExt cx="2478210" cy="905211"/>
          </a:xfrm>
        </p:grpSpPr>
        <p:grpSp>
          <p:nvGrpSpPr>
            <p:cNvPr id="159" name="Google Shape;159;p50"/>
            <p:cNvGrpSpPr/>
            <p:nvPr/>
          </p:nvGrpSpPr>
          <p:grpSpPr>
            <a:xfrm>
              <a:off x="7282547" y="240236"/>
              <a:ext cx="2409826" cy="860558"/>
              <a:chOff x="10668000" y="1641809"/>
              <a:chExt cx="2409826" cy="860558"/>
            </a:xfrm>
          </p:grpSpPr>
          <p:sp>
            <p:nvSpPr>
              <p:cNvPr id="160" name="Google Shape;160;p50"/>
              <p:cNvSpPr/>
              <p:nvPr/>
            </p:nvSpPr>
            <p:spPr>
              <a:xfrm>
                <a:off x="10668998" y="1641809"/>
                <a:ext cx="2408827" cy="675132"/>
              </a:xfrm>
              <a:prstGeom prst="roundRect">
                <a:avLst>
                  <a:gd fmla="val 6792" name="adj"/>
                </a:avLst>
              </a:prstGeom>
              <a:solidFill>
                <a:srgbClr val="E9B77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50"/>
              <p:cNvSpPr/>
              <p:nvPr/>
            </p:nvSpPr>
            <p:spPr>
              <a:xfrm rot="5400000">
                <a:off x="10461155" y="2099612"/>
                <a:ext cx="609600" cy="195911"/>
              </a:xfrm>
              <a:prstGeom prst="triangle">
                <a:avLst>
                  <a:gd fmla="val 50000" name="adj"/>
                </a:avLst>
              </a:prstGeom>
              <a:solidFill>
                <a:srgbClr val="E9B77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2" name="Google Shape;162;p50"/>
            <p:cNvSpPr/>
            <p:nvPr/>
          </p:nvSpPr>
          <p:spPr>
            <a:xfrm>
              <a:off x="7351929" y="317447"/>
              <a:ext cx="2408827" cy="828000"/>
            </a:xfrm>
            <a:custGeom>
              <a:rect b="b" l="l" r="r" t="t"/>
              <a:pathLst>
                <a:path extrusionOk="0" h="1440192" w="1571625">
                  <a:moveTo>
                    <a:pt x="0" y="0"/>
                  </a:moveTo>
                  <a:lnTo>
                    <a:pt x="261938" y="0"/>
                  </a:lnTo>
                  <a:lnTo>
                    <a:pt x="261938" y="0"/>
                  </a:lnTo>
                  <a:lnTo>
                    <a:pt x="654844" y="0"/>
                  </a:lnTo>
                  <a:lnTo>
                    <a:pt x="1571625" y="0"/>
                  </a:lnTo>
                  <a:lnTo>
                    <a:pt x="1571625" y="655638"/>
                  </a:lnTo>
                  <a:lnTo>
                    <a:pt x="1571625" y="655638"/>
                  </a:lnTo>
                  <a:lnTo>
                    <a:pt x="1571625" y="936625"/>
                  </a:lnTo>
                  <a:lnTo>
                    <a:pt x="1571625" y="1123950"/>
                  </a:lnTo>
                  <a:lnTo>
                    <a:pt x="84047" y="1123951"/>
                  </a:lnTo>
                  <a:lnTo>
                    <a:pt x="1196" y="1440192"/>
                  </a:lnTo>
                  <a:cubicBezTo>
                    <a:pt x="797" y="1380661"/>
                    <a:pt x="399" y="1183481"/>
                    <a:pt x="0" y="1123950"/>
                  </a:cubicBezTo>
                  <a:lnTo>
                    <a:pt x="0" y="1123950"/>
                  </a:lnTo>
                  <a:lnTo>
                    <a:pt x="0" y="936625"/>
                  </a:lnTo>
                  <a:lnTo>
                    <a:pt x="0" y="655638"/>
                  </a:lnTo>
                  <a:lnTo>
                    <a:pt x="0" y="6556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8575">
              <a:solidFill>
                <a:srgbClr val="71717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50"/>
          <p:cNvSpPr txBox="1"/>
          <p:nvPr>
            <p:ph type="ctrTitle"/>
          </p:nvPr>
        </p:nvSpPr>
        <p:spPr>
          <a:xfrm>
            <a:off x="1204911" y="966775"/>
            <a:ext cx="9782175" cy="28411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Microsoft JhengHei"/>
              <a:buNone/>
              <a:defRPr b="1" sz="6000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50"/>
          <p:cNvSpPr txBox="1"/>
          <p:nvPr>
            <p:ph idx="2" type="body"/>
          </p:nvPr>
        </p:nvSpPr>
        <p:spPr>
          <a:xfrm>
            <a:off x="9853329" y="270016"/>
            <a:ext cx="1978025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 b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1"/>
          <p:cNvSpPr txBox="1"/>
          <p:nvPr>
            <p:ph idx="1" type="subTitle"/>
          </p:nvPr>
        </p:nvSpPr>
        <p:spPr>
          <a:xfrm>
            <a:off x="3448050" y="1502815"/>
            <a:ext cx="8212150" cy="29671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Work Sans ExtraBold"/>
              <a:buNone/>
              <a:defRPr b="1" sz="6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9pPr>
          </a:lstStyle>
          <a:p/>
        </p:txBody>
      </p:sp>
      <p:sp>
        <p:nvSpPr>
          <p:cNvPr id="167" name="Google Shape;167;p51"/>
          <p:cNvSpPr txBox="1"/>
          <p:nvPr>
            <p:ph idx="2" type="subTitle"/>
          </p:nvPr>
        </p:nvSpPr>
        <p:spPr>
          <a:xfrm>
            <a:off x="6915800" y="4692435"/>
            <a:ext cx="47444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68" name="Google Shape;168;p51"/>
          <p:cNvSpPr/>
          <p:nvPr/>
        </p:nvSpPr>
        <p:spPr>
          <a:xfrm flipH="1" rot="10800000">
            <a:off x="0" y="5779008"/>
            <a:ext cx="6110714" cy="1078993"/>
          </a:xfrm>
          <a:custGeom>
            <a:rect b="b" l="l" r="r" t="t"/>
            <a:pathLst>
              <a:path extrusionOk="0" h="6330" w="35849">
                <a:moveTo>
                  <a:pt x="1" y="0"/>
                </a:moveTo>
                <a:lnTo>
                  <a:pt x="1" y="741"/>
                </a:lnTo>
                <a:cubicBezTo>
                  <a:pt x="3072" y="2955"/>
                  <a:pt x="8752" y="6191"/>
                  <a:pt x="15857" y="6323"/>
                </a:cubicBezTo>
                <a:cubicBezTo>
                  <a:pt x="16096" y="6327"/>
                  <a:pt x="16330" y="6329"/>
                  <a:pt x="16561" y="6329"/>
                </a:cubicBezTo>
                <a:cubicBezTo>
                  <a:pt x="25796" y="6329"/>
                  <a:pt x="28741" y="2845"/>
                  <a:pt x="35848" y="0"/>
                </a:cubicBezTo>
                <a:close/>
              </a:path>
            </a:pathLst>
          </a:custGeom>
          <a:solidFill>
            <a:srgbClr val="E3D0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1"/>
          <p:cNvSpPr/>
          <p:nvPr/>
        </p:nvSpPr>
        <p:spPr>
          <a:xfrm flipH="1" rot="10800000">
            <a:off x="10954512" y="5252825"/>
            <a:ext cx="1237488" cy="1605176"/>
          </a:xfrm>
          <a:custGeom>
            <a:rect b="b" l="l" r="r" t="t"/>
            <a:pathLst>
              <a:path extrusionOk="0" h="9696" w="7475">
                <a:moveTo>
                  <a:pt x="0" y="0"/>
                </a:moveTo>
                <a:cubicBezTo>
                  <a:pt x="699" y="2262"/>
                  <a:pt x="2316" y="6469"/>
                  <a:pt x="5107" y="8330"/>
                </a:cubicBezTo>
                <a:cubicBezTo>
                  <a:pt x="5864" y="8838"/>
                  <a:pt x="6655" y="9293"/>
                  <a:pt x="7474" y="9695"/>
                </a:cubicBezTo>
                <a:lnTo>
                  <a:pt x="7474" y="0"/>
                </a:lnTo>
                <a:close/>
              </a:path>
            </a:pathLst>
          </a:custGeom>
          <a:solidFill>
            <a:srgbClr val="E3D0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標題及內容">
  <p:cSld name="4_標題及內容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2"/>
          <p:cNvSpPr txBox="1"/>
          <p:nvPr>
            <p:ph type="title"/>
          </p:nvPr>
        </p:nvSpPr>
        <p:spPr>
          <a:xfrm>
            <a:off x="147145" y="29879"/>
            <a:ext cx="1120665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  <a:defRPr b="1" sz="4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52"/>
          <p:cNvSpPr txBox="1"/>
          <p:nvPr>
            <p:ph idx="1" type="body"/>
          </p:nvPr>
        </p:nvSpPr>
        <p:spPr>
          <a:xfrm>
            <a:off x="838200" y="1455828"/>
            <a:ext cx="10515600" cy="4699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4064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4064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4064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4064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>
  <p:cSld name="標題及內容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1"/>
          <p:cNvSpPr txBox="1"/>
          <p:nvPr>
            <p:ph type="title"/>
          </p:nvPr>
        </p:nvSpPr>
        <p:spPr>
          <a:xfrm>
            <a:off x="1676400" y="29879"/>
            <a:ext cx="9677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  <a:defRPr b="1" sz="4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1"/>
          <p:cNvSpPr txBox="1"/>
          <p:nvPr>
            <p:ph idx="1" type="body"/>
          </p:nvPr>
        </p:nvSpPr>
        <p:spPr>
          <a:xfrm>
            <a:off x="838200" y="1455828"/>
            <a:ext cx="10515600" cy="4699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4064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4064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4064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4064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一張含有 文字 的圖片&#10;&#10;自動產生的描述" id="33" name="Google Shape;33;p41"/>
          <p:cNvPicPr preferRelativeResize="0"/>
          <p:nvPr/>
        </p:nvPicPr>
        <p:blipFill rotWithShape="1">
          <a:blip r:embed="rId2">
            <a:alphaModFix/>
          </a:blip>
          <a:srcRect b="2217" l="2630" r="47895" t="47477"/>
          <a:stretch/>
        </p:blipFill>
        <p:spPr>
          <a:xfrm>
            <a:off x="0" y="21772"/>
            <a:ext cx="1551280" cy="11829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41"/>
          <p:cNvGrpSpPr/>
          <p:nvPr/>
        </p:nvGrpSpPr>
        <p:grpSpPr>
          <a:xfrm>
            <a:off x="5331728" y="5954598"/>
            <a:ext cx="7128437" cy="1032216"/>
            <a:chOff x="5331728" y="5954598"/>
            <a:chExt cx="7128437" cy="1032216"/>
          </a:xfrm>
        </p:grpSpPr>
        <p:grpSp>
          <p:nvGrpSpPr>
            <p:cNvPr id="35" name="Google Shape;35;p41"/>
            <p:cNvGrpSpPr/>
            <p:nvPr/>
          </p:nvGrpSpPr>
          <p:grpSpPr>
            <a:xfrm>
              <a:off x="5331728" y="6291943"/>
              <a:ext cx="6917422" cy="694871"/>
              <a:chOff x="6112778" y="6291943"/>
              <a:chExt cx="6917422" cy="694871"/>
            </a:xfrm>
          </p:grpSpPr>
          <p:sp>
            <p:nvSpPr>
              <p:cNvPr id="36" name="Google Shape;36;p41"/>
              <p:cNvSpPr/>
              <p:nvPr/>
            </p:nvSpPr>
            <p:spPr>
              <a:xfrm>
                <a:off x="6422571" y="6291943"/>
                <a:ext cx="6607629" cy="674914"/>
              </a:xfrm>
              <a:prstGeom prst="round2DiagRect">
                <a:avLst>
                  <a:gd fmla="val 18317" name="adj1"/>
                  <a:gd fmla="val 0" name="adj2"/>
                </a:avLst>
              </a:prstGeom>
              <a:solidFill>
                <a:srgbClr val="E3D0B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41"/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>
                  <a:gd fmla="val 50000" name="adj"/>
                </a:avLst>
              </a:prstGeom>
              <a:solidFill>
                <a:srgbClr val="E3D0B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38;p41"/>
            <p:cNvGrpSpPr/>
            <p:nvPr/>
          </p:nvGrpSpPr>
          <p:grpSpPr>
            <a:xfrm>
              <a:off x="5641521" y="6282872"/>
              <a:ext cx="6818644" cy="694871"/>
              <a:chOff x="6112778" y="6291943"/>
              <a:chExt cx="6818644" cy="694871"/>
            </a:xfrm>
          </p:grpSpPr>
          <p:sp>
            <p:nvSpPr>
              <p:cNvPr id="39" name="Google Shape;39;p41"/>
              <p:cNvSpPr/>
              <p:nvPr/>
            </p:nvSpPr>
            <p:spPr>
              <a:xfrm>
                <a:off x="6422571" y="6291943"/>
                <a:ext cx="6508851" cy="674914"/>
              </a:xfrm>
              <a:prstGeom prst="round2DiagRect">
                <a:avLst>
                  <a:gd fmla="val 18317" name="adj1"/>
                  <a:gd fmla="val 0" name="adj2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41"/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>
                  <a:gd fmla="val 50000" name="adj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41;p41"/>
            <p:cNvGrpSpPr/>
            <p:nvPr/>
          </p:nvGrpSpPr>
          <p:grpSpPr>
            <a:xfrm>
              <a:off x="10919871" y="5954598"/>
              <a:ext cx="1097924" cy="1032216"/>
              <a:chOff x="10919871" y="5954598"/>
              <a:chExt cx="1097924" cy="1032216"/>
            </a:xfrm>
          </p:grpSpPr>
          <p:pic>
            <p:nvPicPr>
              <p:cNvPr descr="一張含有 文字 的圖片&#10;&#10;自動產生的描述" id="42" name="Google Shape;42;p41"/>
              <p:cNvPicPr preferRelativeResize="0"/>
              <p:nvPr/>
            </p:nvPicPr>
            <p:blipFill rotWithShape="1">
              <a:blip r:embed="rId3">
                <a:alphaModFix/>
              </a:blip>
              <a:srcRect b="75856" l="80740" r="0" t="0"/>
              <a:stretch/>
            </p:blipFill>
            <p:spPr>
              <a:xfrm>
                <a:off x="10919871" y="5954598"/>
                <a:ext cx="1097924" cy="10322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" name="Google Shape;43;p41"/>
              <p:cNvSpPr/>
              <p:nvPr/>
            </p:nvSpPr>
            <p:spPr>
              <a:xfrm>
                <a:off x="11342833" y="6176963"/>
                <a:ext cx="387544" cy="287728"/>
              </a:xfrm>
              <a:prstGeom prst="rect">
                <a:avLst/>
              </a:prstGeom>
              <a:solidFill>
                <a:srgbClr val="E9B77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44;p41"/>
            <p:cNvSpPr txBox="1"/>
            <p:nvPr/>
          </p:nvSpPr>
          <p:spPr>
            <a:xfrm>
              <a:off x="6365633" y="6411939"/>
              <a:ext cx="4886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111學年度工作坊-講到大數據，一定要分類分析呀！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41"/>
          <p:cNvSpPr txBox="1"/>
          <p:nvPr/>
        </p:nvSpPr>
        <p:spPr>
          <a:xfrm>
            <a:off x="11248489" y="6175551"/>
            <a:ext cx="6336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zh-TW" sz="1800" u="none" cap="none" strike="noStrik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‹#›</a:t>
            </a:fld>
            <a:endParaRPr b="1" i="0" sz="1800" u="none" cap="none" strike="noStrike">
              <a:solidFill>
                <a:srgbClr val="7F7F7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標題及內容">
  <p:cSld name="1_標題及內容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6"/>
          <p:cNvSpPr txBox="1"/>
          <p:nvPr>
            <p:ph type="title"/>
          </p:nvPr>
        </p:nvSpPr>
        <p:spPr>
          <a:xfrm>
            <a:off x="1676400" y="29879"/>
            <a:ext cx="9677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  <a:defRPr b="1" sz="4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" type="body"/>
          </p:nvPr>
        </p:nvSpPr>
        <p:spPr>
          <a:xfrm>
            <a:off x="309854" y="6282872"/>
            <a:ext cx="5600698" cy="473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▲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4064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4064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4064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4064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一張含有 文字 的圖片&#10;&#10;自動產生的描述" id="49" name="Google Shape;49;p46"/>
          <p:cNvPicPr preferRelativeResize="0"/>
          <p:nvPr/>
        </p:nvPicPr>
        <p:blipFill rotWithShape="1">
          <a:blip r:embed="rId2">
            <a:alphaModFix/>
          </a:blip>
          <a:srcRect b="2217" l="2630" r="47895" t="47477"/>
          <a:stretch/>
        </p:blipFill>
        <p:spPr>
          <a:xfrm>
            <a:off x="0" y="21772"/>
            <a:ext cx="1551280" cy="11829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6"/>
          <p:cNvGrpSpPr/>
          <p:nvPr/>
        </p:nvGrpSpPr>
        <p:grpSpPr>
          <a:xfrm>
            <a:off x="5331728" y="5954598"/>
            <a:ext cx="7128437" cy="1032216"/>
            <a:chOff x="5331728" y="5954598"/>
            <a:chExt cx="7128437" cy="1032216"/>
          </a:xfrm>
        </p:grpSpPr>
        <p:grpSp>
          <p:nvGrpSpPr>
            <p:cNvPr id="51" name="Google Shape;51;p46"/>
            <p:cNvGrpSpPr/>
            <p:nvPr/>
          </p:nvGrpSpPr>
          <p:grpSpPr>
            <a:xfrm>
              <a:off x="5331728" y="6291943"/>
              <a:ext cx="6917422" cy="694871"/>
              <a:chOff x="6112778" y="6291943"/>
              <a:chExt cx="6917422" cy="694871"/>
            </a:xfrm>
          </p:grpSpPr>
          <p:sp>
            <p:nvSpPr>
              <p:cNvPr id="52" name="Google Shape;52;p46"/>
              <p:cNvSpPr/>
              <p:nvPr/>
            </p:nvSpPr>
            <p:spPr>
              <a:xfrm>
                <a:off x="6422571" y="6291943"/>
                <a:ext cx="6607629" cy="674914"/>
              </a:xfrm>
              <a:prstGeom prst="round2DiagRect">
                <a:avLst>
                  <a:gd fmla="val 18317" name="adj1"/>
                  <a:gd fmla="val 0" name="adj2"/>
                </a:avLst>
              </a:prstGeom>
              <a:solidFill>
                <a:srgbClr val="E3D0B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46"/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>
                  <a:gd fmla="val 50000" name="adj"/>
                </a:avLst>
              </a:prstGeom>
              <a:solidFill>
                <a:srgbClr val="E3D0B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54;p46"/>
            <p:cNvGrpSpPr/>
            <p:nvPr/>
          </p:nvGrpSpPr>
          <p:grpSpPr>
            <a:xfrm>
              <a:off x="5641521" y="6282872"/>
              <a:ext cx="6818644" cy="694871"/>
              <a:chOff x="6112778" y="6291943"/>
              <a:chExt cx="6818644" cy="694871"/>
            </a:xfrm>
          </p:grpSpPr>
          <p:sp>
            <p:nvSpPr>
              <p:cNvPr id="55" name="Google Shape;55;p46"/>
              <p:cNvSpPr/>
              <p:nvPr/>
            </p:nvSpPr>
            <p:spPr>
              <a:xfrm>
                <a:off x="6422571" y="6291943"/>
                <a:ext cx="6508851" cy="674914"/>
              </a:xfrm>
              <a:prstGeom prst="round2DiagRect">
                <a:avLst>
                  <a:gd fmla="val 18317" name="adj1"/>
                  <a:gd fmla="val 0" name="adj2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46"/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>
                  <a:gd fmla="val 50000" name="adj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57;p46"/>
            <p:cNvGrpSpPr/>
            <p:nvPr/>
          </p:nvGrpSpPr>
          <p:grpSpPr>
            <a:xfrm>
              <a:off x="10919871" y="5954598"/>
              <a:ext cx="1097924" cy="1032216"/>
              <a:chOff x="10919871" y="5954598"/>
              <a:chExt cx="1097924" cy="1032216"/>
            </a:xfrm>
          </p:grpSpPr>
          <p:pic>
            <p:nvPicPr>
              <p:cNvPr descr="一張含有 文字 的圖片&#10;&#10;自動產生的描述" id="58" name="Google Shape;58;p46"/>
              <p:cNvPicPr preferRelativeResize="0"/>
              <p:nvPr/>
            </p:nvPicPr>
            <p:blipFill rotWithShape="1">
              <a:blip r:embed="rId3">
                <a:alphaModFix/>
              </a:blip>
              <a:srcRect b="75856" l="80740" r="0" t="0"/>
              <a:stretch/>
            </p:blipFill>
            <p:spPr>
              <a:xfrm>
                <a:off x="10919871" y="5954598"/>
                <a:ext cx="1097924" cy="10322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" name="Google Shape;59;p46"/>
              <p:cNvSpPr/>
              <p:nvPr/>
            </p:nvSpPr>
            <p:spPr>
              <a:xfrm>
                <a:off x="11342833" y="6176963"/>
                <a:ext cx="387544" cy="287728"/>
              </a:xfrm>
              <a:prstGeom prst="rect">
                <a:avLst/>
              </a:prstGeom>
              <a:solidFill>
                <a:srgbClr val="E9B77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" name="Google Shape;60;p46"/>
            <p:cNvSpPr txBox="1"/>
            <p:nvPr/>
          </p:nvSpPr>
          <p:spPr>
            <a:xfrm>
              <a:off x="6365633" y="6411939"/>
              <a:ext cx="48862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講到大數據，一定要分類分析呀！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46"/>
          <p:cNvSpPr txBox="1"/>
          <p:nvPr/>
        </p:nvSpPr>
        <p:spPr>
          <a:xfrm>
            <a:off x="11248489" y="6175551"/>
            <a:ext cx="6336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zh-TW" sz="1800" u="none" cap="none" strike="noStrik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‹#›</a:t>
            </a:fld>
            <a:endParaRPr b="1" i="0" sz="1800" u="none" cap="none" strike="noStrike">
              <a:solidFill>
                <a:srgbClr val="7F7F7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2" name="Google Shape;62;p46"/>
          <p:cNvSpPr txBox="1"/>
          <p:nvPr>
            <p:ph idx="2" type="body"/>
          </p:nvPr>
        </p:nvSpPr>
        <p:spPr>
          <a:xfrm>
            <a:off x="6365633" y="1455828"/>
            <a:ext cx="5426316" cy="3631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4064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4064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4064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4064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46"/>
          <p:cNvSpPr/>
          <p:nvPr/>
        </p:nvSpPr>
        <p:spPr>
          <a:xfrm>
            <a:off x="309854" y="1463831"/>
            <a:ext cx="5600699" cy="4719723"/>
          </a:xfrm>
          <a:prstGeom prst="roundRect">
            <a:avLst>
              <a:gd fmla="val 9200" name="adj"/>
            </a:avLst>
          </a:prstGeom>
          <a:noFill/>
          <a:ln cap="flat" cmpd="sng" w="28575">
            <a:solidFill>
              <a:srgbClr val="E3D0BE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6"/>
          <p:cNvSpPr/>
          <p:nvPr>
            <p:ph idx="3" type="pic"/>
          </p:nvPr>
        </p:nvSpPr>
        <p:spPr>
          <a:xfrm>
            <a:off x="309563" y="1443875"/>
            <a:ext cx="5600700" cy="47315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46"/>
          <p:cNvSpPr txBox="1"/>
          <p:nvPr>
            <p:ph idx="4" type="body"/>
          </p:nvPr>
        </p:nvSpPr>
        <p:spPr>
          <a:xfrm>
            <a:off x="6365633" y="5204125"/>
            <a:ext cx="5426316" cy="971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◎"/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4064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4064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4064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4064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標題及內容">
  <p:cSld name="2_標題及內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47"/>
          <p:cNvGrpSpPr/>
          <p:nvPr/>
        </p:nvGrpSpPr>
        <p:grpSpPr>
          <a:xfrm>
            <a:off x="5331728" y="5954598"/>
            <a:ext cx="7128437" cy="1032216"/>
            <a:chOff x="5331728" y="5954598"/>
            <a:chExt cx="7128437" cy="1032216"/>
          </a:xfrm>
        </p:grpSpPr>
        <p:grpSp>
          <p:nvGrpSpPr>
            <p:cNvPr id="68" name="Google Shape;68;p47"/>
            <p:cNvGrpSpPr/>
            <p:nvPr/>
          </p:nvGrpSpPr>
          <p:grpSpPr>
            <a:xfrm>
              <a:off x="5331728" y="6291943"/>
              <a:ext cx="6917422" cy="694871"/>
              <a:chOff x="6112778" y="6291943"/>
              <a:chExt cx="6917422" cy="694871"/>
            </a:xfrm>
          </p:grpSpPr>
          <p:sp>
            <p:nvSpPr>
              <p:cNvPr id="69" name="Google Shape;69;p47"/>
              <p:cNvSpPr/>
              <p:nvPr/>
            </p:nvSpPr>
            <p:spPr>
              <a:xfrm>
                <a:off x="6422571" y="6291943"/>
                <a:ext cx="6607629" cy="674914"/>
              </a:xfrm>
              <a:prstGeom prst="round2DiagRect">
                <a:avLst>
                  <a:gd fmla="val 18317" name="adj1"/>
                  <a:gd fmla="val 0" name="adj2"/>
                </a:avLst>
              </a:prstGeom>
              <a:solidFill>
                <a:srgbClr val="E3D0B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47"/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>
                  <a:gd fmla="val 50000" name="adj"/>
                </a:avLst>
              </a:prstGeom>
              <a:solidFill>
                <a:srgbClr val="E3D0B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" name="Google Shape;71;p47"/>
            <p:cNvGrpSpPr/>
            <p:nvPr/>
          </p:nvGrpSpPr>
          <p:grpSpPr>
            <a:xfrm>
              <a:off x="5641521" y="6282872"/>
              <a:ext cx="6818644" cy="694871"/>
              <a:chOff x="6112778" y="6291943"/>
              <a:chExt cx="6818644" cy="694871"/>
            </a:xfrm>
          </p:grpSpPr>
          <p:sp>
            <p:nvSpPr>
              <p:cNvPr id="72" name="Google Shape;72;p47"/>
              <p:cNvSpPr/>
              <p:nvPr/>
            </p:nvSpPr>
            <p:spPr>
              <a:xfrm>
                <a:off x="6422571" y="6291943"/>
                <a:ext cx="6508851" cy="674914"/>
              </a:xfrm>
              <a:prstGeom prst="round2DiagRect">
                <a:avLst>
                  <a:gd fmla="val 18317" name="adj1"/>
                  <a:gd fmla="val 0" name="adj2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47"/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>
                  <a:gd fmla="val 50000" name="adj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" name="Google Shape;74;p47"/>
            <p:cNvGrpSpPr/>
            <p:nvPr/>
          </p:nvGrpSpPr>
          <p:grpSpPr>
            <a:xfrm>
              <a:off x="10919871" y="5954598"/>
              <a:ext cx="1097924" cy="1032216"/>
              <a:chOff x="10919871" y="5954598"/>
              <a:chExt cx="1097924" cy="1032216"/>
            </a:xfrm>
          </p:grpSpPr>
          <p:pic>
            <p:nvPicPr>
              <p:cNvPr descr="一張含有 文字 的圖片&#10;&#10;自動產生的描述" id="75" name="Google Shape;75;p47"/>
              <p:cNvPicPr preferRelativeResize="0"/>
              <p:nvPr/>
            </p:nvPicPr>
            <p:blipFill rotWithShape="1">
              <a:blip r:embed="rId2">
                <a:alphaModFix/>
              </a:blip>
              <a:srcRect b="75856" l="80740" r="0" t="0"/>
              <a:stretch/>
            </p:blipFill>
            <p:spPr>
              <a:xfrm>
                <a:off x="10919871" y="5954598"/>
                <a:ext cx="1097924" cy="10322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" name="Google Shape;76;p47"/>
              <p:cNvSpPr/>
              <p:nvPr/>
            </p:nvSpPr>
            <p:spPr>
              <a:xfrm>
                <a:off x="11342833" y="6176963"/>
                <a:ext cx="387544" cy="287728"/>
              </a:xfrm>
              <a:prstGeom prst="rect">
                <a:avLst/>
              </a:prstGeom>
              <a:solidFill>
                <a:srgbClr val="E9B77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7" name="Google Shape;77;p47"/>
            <p:cNvSpPr txBox="1"/>
            <p:nvPr/>
          </p:nvSpPr>
          <p:spPr>
            <a:xfrm>
              <a:off x="6365633" y="6411939"/>
              <a:ext cx="48862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講到大數據，一定要分類分析呀！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47"/>
          <p:cNvSpPr txBox="1"/>
          <p:nvPr/>
        </p:nvSpPr>
        <p:spPr>
          <a:xfrm>
            <a:off x="11248489" y="6175551"/>
            <a:ext cx="6336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zh-TW" sz="1800" u="none" cap="none" strike="noStrik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‹#›</a:t>
            </a:fld>
            <a:endParaRPr b="1" i="0" sz="1800" u="none" cap="none" strike="noStrike">
              <a:solidFill>
                <a:srgbClr val="7F7F7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9" name="Google Shape;79;p47"/>
          <p:cNvSpPr txBox="1"/>
          <p:nvPr>
            <p:ph idx="1" type="body"/>
          </p:nvPr>
        </p:nvSpPr>
        <p:spPr>
          <a:xfrm>
            <a:off x="495300" y="5668515"/>
            <a:ext cx="11201397" cy="473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▲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4064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4064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4064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4064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47"/>
          <p:cNvSpPr/>
          <p:nvPr/>
        </p:nvSpPr>
        <p:spPr>
          <a:xfrm>
            <a:off x="495301" y="513006"/>
            <a:ext cx="11201396" cy="5056192"/>
          </a:xfrm>
          <a:prstGeom prst="roundRect">
            <a:avLst>
              <a:gd fmla="val 9200" name="adj"/>
            </a:avLst>
          </a:prstGeom>
          <a:noFill/>
          <a:ln cap="flat" cmpd="sng" w="28575">
            <a:solidFill>
              <a:srgbClr val="E3D0BE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47"/>
          <p:cNvSpPr/>
          <p:nvPr>
            <p:ph idx="2" type="pic"/>
          </p:nvPr>
        </p:nvSpPr>
        <p:spPr>
          <a:xfrm>
            <a:off x="495301" y="504825"/>
            <a:ext cx="11201397" cy="5056193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47"/>
          <p:cNvSpPr txBox="1"/>
          <p:nvPr>
            <p:ph idx="3" type="body"/>
          </p:nvPr>
        </p:nvSpPr>
        <p:spPr>
          <a:xfrm>
            <a:off x="496947" y="6163733"/>
            <a:ext cx="5053648" cy="674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◎"/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4064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4064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4064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4064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8"/>
          <p:cNvSpPr txBox="1"/>
          <p:nvPr>
            <p:ph idx="1" type="subTitle"/>
          </p:nvPr>
        </p:nvSpPr>
        <p:spPr>
          <a:xfrm>
            <a:off x="3448050" y="1502815"/>
            <a:ext cx="8212150" cy="29671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Work Sans ExtraBold"/>
              <a:buNone/>
              <a:defRPr b="1" sz="6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9pPr>
          </a:lstStyle>
          <a:p/>
        </p:txBody>
      </p:sp>
      <p:sp>
        <p:nvSpPr>
          <p:cNvPr id="85" name="Google Shape;85;p48"/>
          <p:cNvSpPr txBox="1"/>
          <p:nvPr>
            <p:ph idx="2" type="subTitle"/>
          </p:nvPr>
        </p:nvSpPr>
        <p:spPr>
          <a:xfrm>
            <a:off x="6915800" y="4692435"/>
            <a:ext cx="47444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86" name="Google Shape;86;p48"/>
          <p:cNvSpPr/>
          <p:nvPr/>
        </p:nvSpPr>
        <p:spPr>
          <a:xfrm flipH="1" rot="10800000">
            <a:off x="0" y="5779008"/>
            <a:ext cx="6110714" cy="1078993"/>
          </a:xfrm>
          <a:custGeom>
            <a:rect b="b" l="l" r="r" t="t"/>
            <a:pathLst>
              <a:path extrusionOk="0" h="6330" w="35849">
                <a:moveTo>
                  <a:pt x="1" y="0"/>
                </a:moveTo>
                <a:lnTo>
                  <a:pt x="1" y="741"/>
                </a:lnTo>
                <a:cubicBezTo>
                  <a:pt x="3072" y="2955"/>
                  <a:pt x="8752" y="6191"/>
                  <a:pt x="15857" y="6323"/>
                </a:cubicBezTo>
                <a:cubicBezTo>
                  <a:pt x="16096" y="6327"/>
                  <a:pt x="16330" y="6329"/>
                  <a:pt x="16561" y="6329"/>
                </a:cubicBezTo>
                <a:cubicBezTo>
                  <a:pt x="25796" y="6329"/>
                  <a:pt x="28741" y="2845"/>
                  <a:pt x="35848" y="0"/>
                </a:cubicBezTo>
                <a:close/>
              </a:path>
            </a:pathLst>
          </a:custGeom>
          <a:solidFill>
            <a:srgbClr val="E3D0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8"/>
          <p:cNvSpPr/>
          <p:nvPr/>
        </p:nvSpPr>
        <p:spPr>
          <a:xfrm flipH="1" rot="10800000">
            <a:off x="10954512" y="5252825"/>
            <a:ext cx="1237488" cy="1605176"/>
          </a:xfrm>
          <a:custGeom>
            <a:rect b="b" l="l" r="r" t="t"/>
            <a:pathLst>
              <a:path extrusionOk="0" h="9696" w="7475">
                <a:moveTo>
                  <a:pt x="0" y="0"/>
                </a:moveTo>
                <a:cubicBezTo>
                  <a:pt x="699" y="2262"/>
                  <a:pt x="2316" y="6469"/>
                  <a:pt x="5107" y="8330"/>
                </a:cubicBezTo>
                <a:cubicBezTo>
                  <a:pt x="5864" y="8838"/>
                  <a:pt x="6655" y="9293"/>
                  <a:pt x="7474" y="9695"/>
                </a:cubicBezTo>
                <a:lnTo>
                  <a:pt x="7474" y="0"/>
                </a:lnTo>
                <a:close/>
              </a:path>
            </a:pathLst>
          </a:custGeom>
          <a:solidFill>
            <a:srgbClr val="E3D0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標題及內容">
  <p:cSld name="4_標題及內容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9"/>
          <p:cNvSpPr txBox="1"/>
          <p:nvPr>
            <p:ph type="title"/>
          </p:nvPr>
        </p:nvSpPr>
        <p:spPr>
          <a:xfrm>
            <a:off x="147145" y="29879"/>
            <a:ext cx="1120665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  <a:defRPr b="1" sz="4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9"/>
          <p:cNvSpPr txBox="1"/>
          <p:nvPr>
            <p:ph idx="1" type="body"/>
          </p:nvPr>
        </p:nvSpPr>
        <p:spPr>
          <a:xfrm>
            <a:off x="838200" y="1455828"/>
            <a:ext cx="10515600" cy="4699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4064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4064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4064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4064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>
  <p:cSld name="標題及內容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3"/>
          <p:cNvSpPr txBox="1"/>
          <p:nvPr>
            <p:ph type="title"/>
          </p:nvPr>
        </p:nvSpPr>
        <p:spPr>
          <a:xfrm>
            <a:off x="1676400" y="29879"/>
            <a:ext cx="9677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  <a:defRPr b="1" sz="4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3"/>
          <p:cNvSpPr txBox="1"/>
          <p:nvPr>
            <p:ph idx="1" type="body"/>
          </p:nvPr>
        </p:nvSpPr>
        <p:spPr>
          <a:xfrm>
            <a:off x="838200" y="1455828"/>
            <a:ext cx="10515600" cy="4699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4064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4064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4064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4064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一張含有 文字 的圖片&#10;&#10;自動產生的描述" id="100" name="Google Shape;100;p43"/>
          <p:cNvPicPr preferRelativeResize="0"/>
          <p:nvPr/>
        </p:nvPicPr>
        <p:blipFill rotWithShape="1">
          <a:blip r:embed="rId2">
            <a:alphaModFix/>
          </a:blip>
          <a:srcRect b="2217" l="2630" r="47895" t="47477"/>
          <a:stretch/>
        </p:blipFill>
        <p:spPr>
          <a:xfrm>
            <a:off x="0" y="21772"/>
            <a:ext cx="1551280" cy="11829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43"/>
          <p:cNvGrpSpPr/>
          <p:nvPr/>
        </p:nvGrpSpPr>
        <p:grpSpPr>
          <a:xfrm>
            <a:off x="5331728" y="5954598"/>
            <a:ext cx="7128437" cy="1032216"/>
            <a:chOff x="5331728" y="5954598"/>
            <a:chExt cx="7128437" cy="1032216"/>
          </a:xfrm>
        </p:grpSpPr>
        <p:grpSp>
          <p:nvGrpSpPr>
            <p:cNvPr id="102" name="Google Shape;102;p43"/>
            <p:cNvGrpSpPr/>
            <p:nvPr/>
          </p:nvGrpSpPr>
          <p:grpSpPr>
            <a:xfrm>
              <a:off x="5331728" y="6291943"/>
              <a:ext cx="6917422" cy="694871"/>
              <a:chOff x="6112778" y="6291943"/>
              <a:chExt cx="6917422" cy="694871"/>
            </a:xfrm>
          </p:grpSpPr>
          <p:sp>
            <p:nvSpPr>
              <p:cNvPr id="103" name="Google Shape;103;p43"/>
              <p:cNvSpPr/>
              <p:nvPr/>
            </p:nvSpPr>
            <p:spPr>
              <a:xfrm>
                <a:off x="6422571" y="6291943"/>
                <a:ext cx="6607629" cy="674914"/>
              </a:xfrm>
              <a:prstGeom prst="round2DiagRect">
                <a:avLst>
                  <a:gd fmla="val 18317" name="adj1"/>
                  <a:gd fmla="val 0" name="adj2"/>
                </a:avLst>
              </a:prstGeom>
              <a:solidFill>
                <a:srgbClr val="E3D0B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43"/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>
                  <a:gd fmla="val 50000" name="adj"/>
                </a:avLst>
              </a:prstGeom>
              <a:solidFill>
                <a:srgbClr val="E3D0B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" name="Google Shape;105;p43"/>
            <p:cNvGrpSpPr/>
            <p:nvPr/>
          </p:nvGrpSpPr>
          <p:grpSpPr>
            <a:xfrm>
              <a:off x="5641521" y="6282872"/>
              <a:ext cx="6818644" cy="694871"/>
              <a:chOff x="6112778" y="6291943"/>
              <a:chExt cx="6818644" cy="694871"/>
            </a:xfrm>
          </p:grpSpPr>
          <p:sp>
            <p:nvSpPr>
              <p:cNvPr id="106" name="Google Shape;106;p43"/>
              <p:cNvSpPr/>
              <p:nvPr/>
            </p:nvSpPr>
            <p:spPr>
              <a:xfrm>
                <a:off x="6422571" y="6291943"/>
                <a:ext cx="6508851" cy="674914"/>
              </a:xfrm>
              <a:prstGeom prst="round2DiagRect">
                <a:avLst>
                  <a:gd fmla="val 18317" name="adj1"/>
                  <a:gd fmla="val 0" name="adj2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43"/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>
                  <a:gd fmla="val 50000" name="adj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" name="Google Shape;108;p43"/>
            <p:cNvGrpSpPr/>
            <p:nvPr/>
          </p:nvGrpSpPr>
          <p:grpSpPr>
            <a:xfrm>
              <a:off x="10919871" y="5954598"/>
              <a:ext cx="1097924" cy="1032216"/>
              <a:chOff x="10919871" y="5954598"/>
              <a:chExt cx="1097924" cy="1032216"/>
            </a:xfrm>
          </p:grpSpPr>
          <p:pic>
            <p:nvPicPr>
              <p:cNvPr descr="一張含有 文字 的圖片&#10;&#10;自動產生的描述" id="109" name="Google Shape;109;p43"/>
              <p:cNvPicPr preferRelativeResize="0"/>
              <p:nvPr/>
            </p:nvPicPr>
            <p:blipFill rotWithShape="1">
              <a:blip r:embed="rId3">
                <a:alphaModFix/>
              </a:blip>
              <a:srcRect b="75856" l="80740" r="0" t="0"/>
              <a:stretch/>
            </p:blipFill>
            <p:spPr>
              <a:xfrm>
                <a:off x="10919871" y="5954598"/>
                <a:ext cx="1097924" cy="10322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0" name="Google Shape;110;p43"/>
              <p:cNvSpPr/>
              <p:nvPr/>
            </p:nvSpPr>
            <p:spPr>
              <a:xfrm>
                <a:off x="11342833" y="6176963"/>
                <a:ext cx="387544" cy="287728"/>
              </a:xfrm>
              <a:prstGeom prst="rect">
                <a:avLst/>
              </a:prstGeom>
              <a:solidFill>
                <a:srgbClr val="E9B77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1" name="Google Shape;111;p43"/>
            <p:cNvSpPr txBox="1"/>
            <p:nvPr/>
          </p:nvSpPr>
          <p:spPr>
            <a:xfrm>
              <a:off x="6365633" y="6411939"/>
              <a:ext cx="48862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講到大數據，一定要分類分析呀！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43"/>
          <p:cNvSpPr txBox="1"/>
          <p:nvPr/>
        </p:nvSpPr>
        <p:spPr>
          <a:xfrm>
            <a:off x="11248489" y="6175551"/>
            <a:ext cx="6336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zh-TW" sz="1800" u="none" cap="none" strike="noStrik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‹#›</a:t>
            </a:fld>
            <a:endParaRPr b="1" i="0" sz="1800" u="none" cap="none" strike="noStrike">
              <a:solidFill>
                <a:srgbClr val="7F7F7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標題及內容">
  <p:cSld name="1_標題及內容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4"/>
          <p:cNvSpPr txBox="1"/>
          <p:nvPr>
            <p:ph type="title"/>
          </p:nvPr>
        </p:nvSpPr>
        <p:spPr>
          <a:xfrm>
            <a:off x="1676400" y="29879"/>
            <a:ext cx="9677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  <a:defRPr b="1" sz="40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44"/>
          <p:cNvSpPr txBox="1"/>
          <p:nvPr>
            <p:ph idx="1" type="body"/>
          </p:nvPr>
        </p:nvSpPr>
        <p:spPr>
          <a:xfrm>
            <a:off x="309854" y="6282872"/>
            <a:ext cx="5600698" cy="473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▲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4064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4064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4064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4064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一張含有 文字 的圖片&#10;&#10;自動產生的描述" id="116" name="Google Shape;116;p44"/>
          <p:cNvPicPr preferRelativeResize="0"/>
          <p:nvPr/>
        </p:nvPicPr>
        <p:blipFill rotWithShape="1">
          <a:blip r:embed="rId2">
            <a:alphaModFix/>
          </a:blip>
          <a:srcRect b="2217" l="2630" r="47895" t="47477"/>
          <a:stretch/>
        </p:blipFill>
        <p:spPr>
          <a:xfrm>
            <a:off x="0" y="21772"/>
            <a:ext cx="1551280" cy="11829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44"/>
          <p:cNvGrpSpPr/>
          <p:nvPr/>
        </p:nvGrpSpPr>
        <p:grpSpPr>
          <a:xfrm>
            <a:off x="5331728" y="5954598"/>
            <a:ext cx="7128437" cy="1032216"/>
            <a:chOff x="5331728" y="5954598"/>
            <a:chExt cx="7128437" cy="1032216"/>
          </a:xfrm>
        </p:grpSpPr>
        <p:grpSp>
          <p:nvGrpSpPr>
            <p:cNvPr id="118" name="Google Shape;118;p44"/>
            <p:cNvGrpSpPr/>
            <p:nvPr/>
          </p:nvGrpSpPr>
          <p:grpSpPr>
            <a:xfrm>
              <a:off x="5331728" y="6291943"/>
              <a:ext cx="6917422" cy="694871"/>
              <a:chOff x="6112778" y="6291943"/>
              <a:chExt cx="6917422" cy="694871"/>
            </a:xfrm>
          </p:grpSpPr>
          <p:sp>
            <p:nvSpPr>
              <p:cNvPr id="119" name="Google Shape;119;p44"/>
              <p:cNvSpPr/>
              <p:nvPr/>
            </p:nvSpPr>
            <p:spPr>
              <a:xfrm>
                <a:off x="6422571" y="6291943"/>
                <a:ext cx="6607629" cy="674914"/>
              </a:xfrm>
              <a:prstGeom prst="round2DiagRect">
                <a:avLst>
                  <a:gd fmla="val 18317" name="adj1"/>
                  <a:gd fmla="val 0" name="adj2"/>
                </a:avLst>
              </a:prstGeom>
              <a:solidFill>
                <a:srgbClr val="E3D0B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44"/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>
                  <a:gd fmla="val 50000" name="adj"/>
                </a:avLst>
              </a:prstGeom>
              <a:solidFill>
                <a:srgbClr val="E3D0B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121;p44"/>
            <p:cNvGrpSpPr/>
            <p:nvPr/>
          </p:nvGrpSpPr>
          <p:grpSpPr>
            <a:xfrm>
              <a:off x="5641521" y="6282872"/>
              <a:ext cx="6818644" cy="694871"/>
              <a:chOff x="6112778" y="6291943"/>
              <a:chExt cx="6818644" cy="694871"/>
            </a:xfrm>
          </p:grpSpPr>
          <p:sp>
            <p:nvSpPr>
              <p:cNvPr id="122" name="Google Shape;122;p44"/>
              <p:cNvSpPr/>
              <p:nvPr/>
            </p:nvSpPr>
            <p:spPr>
              <a:xfrm>
                <a:off x="6422571" y="6291943"/>
                <a:ext cx="6508851" cy="674914"/>
              </a:xfrm>
              <a:prstGeom prst="round2DiagRect">
                <a:avLst>
                  <a:gd fmla="val 18317" name="adj1"/>
                  <a:gd fmla="val 0" name="adj2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44"/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>
                  <a:gd fmla="val 50000" name="adj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" name="Google Shape;124;p44"/>
            <p:cNvGrpSpPr/>
            <p:nvPr/>
          </p:nvGrpSpPr>
          <p:grpSpPr>
            <a:xfrm>
              <a:off x="10919871" y="5954598"/>
              <a:ext cx="1097924" cy="1032216"/>
              <a:chOff x="10919871" y="5954598"/>
              <a:chExt cx="1097924" cy="1032216"/>
            </a:xfrm>
          </p:grpSpPr>
          <p:pic>
            <p:nvPicPr>
              <p:cNvPr descr="一張含有 文字 的圖片&#10;&#10;自動產生的描述" id="125" name="Google Shape;125;p44"/>
              <p:cNvPicPr preferRelativeResize="0"/>
              <p:nvPr/>
            </p:nvPicPr>
            <p:blipFill rotWithShape="1">
              <a:blip r:embed="rId3">
                <a:alphaModFix/>
              </a:blip>
              <a:srcRect b="75856" l="80740" r="0" t="0"/>
              <a:stretch/>
            </p:blipFill>
            <p:spPr>
              <a:xfrm>
                <a:off x="10919871" y="5954598"/>
                <a:ext cx="1097924" cy="10322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" name="Google Shape;126;p44"/>
              <p:cNvSpPr/>
              <p:nvPr/>
            </p:nvSpPr>
            <p:spPr>
              <a:xfrm>
                <a:off x="11342833" y="6176963"/>
                <a:ext cx="387544" cy="287728"/>
              </a:xfrm>
              <a:prstGeom prst="rect">
                <a:avLst/>
              </a:prstGeom>
              <a:solidFill>
                <a:srgbClr val="E9B77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7" name="Google Shape;127;p44"/>
            <p:cNvSpPr txBox="1"/>
            <p:nvPr/>
          </p:nvSpPr>
          <p:spPr>
            <a:xfrm>
              <a:off x="6365633" y="6411939"/>
              <a:ext cx="48862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講到大數據，一定要分類分析呀！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44"/>
          <p:cNvSpPr txBox="1"/>
          <p:nvPr/>
        </p:nvSpPr>
        <p:spPr>
          <a:xfrm>
            <a:off x="11248489" y="6175551"/>
            <a:ext cx="6336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zh-TW" sz="1800" u="none" cap="none" strike="noStrik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‹#›</a:t>
            </a:fld>
            <a:endParaRPr b="1" i="0" sz="1800" u="none" cap="none" strike="noStrike">
              <a:solidFill>
                <a:srgbClr val="7F7F7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9" name="Google Shape;129;p44"/>
          <p:cNvSpPr txBox="1"/>
          <p:nvPr>
            <p:ph idx="2" type="body"/>
          </p:nvPr>
        </p:nvSpPr>
        <p:spPr>
          <a:xfrm>
            <a:off x="6365633" y="1455828"/>
            <a:ext cx="5426316" cy="3631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4064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4064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4064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4064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44"/>
          <p:cNvSpPr/>
          <p:nvPr/>
        </p:nvSpPr>
        <p:spPr>
          <a:xfrm>
            <a:off x="309854" y="1463831"/>
            <a:ext cx="5600699" cy="4719723"/>
          </a:xfrm>
          <a:prstGeom prst="roundRect">
            <a:avLst>
              <a:gd fmla="val 9200" name="adj"/>
            </a:avLst>
          </a:prstGeom>
          <a:noFill/>
          <a:ln cap="flat" cmpd="sng" w="28575">
            <a:solidFill>
              <a:srgbClr val="E3D0BE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4"/>
          <p:cNvSpPr/>
          <p:nvPr>
            <p:ph idx="3" type="pic"/>
          </p:nvPr>
        </p:nvSpPr>
        <p:spPr>
          <a:xfrm>
            <a:off x="309563" y="1443875"/>
            <a:ext cx="5600700" cy="47315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44"/>
          <p:cNvSpPr txBox="1"/>
          <p:nvPr>
            <p:ph idx="4" type="body"/>
          </p:nvPr>
        </p:nvSpPr>
        <p:spPr>
          <a:xfrm>
            <a:off x="6365633" y="5204125"/>
            <a:ext cx="5426316" cy="971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◎"/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4064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4064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4064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4064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標題及內容">
  <p:cSld name="2_標題及內容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45"/>
          <p:cNvGrpSpPr/>
          <p:nvPr/>
        </p:nvGrpSpPr>
        <p:grpSpPr>
          <a:xfrm>
            <a:off x="5331728" y="5954598"/>
            <a:ext cx="7128437" cy="1032216"/>
            <a:chOff x="5331728" y="5954598"/>
            <a:chExt cx="7128437" cy="1032216"/>
          </a:xfrm>
        </p:grpSpPr>
        <p:grpSp>
          <p:nvGrpSpPr>
            <p:cNvPr id="135" name="Google Shape;135;p45"/>
            <p:cNvGrpSpPr/>
            <p:nvPr/>
          </p:nvGrpSpPr>
          <p:grpSpPr>
            <a:xfrm>
              <a:off x="5331728" y="6291943"/>
              <a:ext cx="6917422" cy="694871"/>
              <a:chOff x="6112778" y="6291943"/>
              <a:chExt cx="6917422" cy="694871"/>
            </a:xfrm>
          </p:grpSpPr>
          <p:sp>
            <p:nvSpPr>
              <p:cNvPr id="136" name="Google Shape;136;p45"/>
              <p:cNvSpPr/>
              <p:nvPr/>
            </p:nvSpPr>
            <p:spPr>
              <a:xfrm>
                <a:off x="6422571" y="6291943"/>
                <a:ext cx="6607629" cy="674914"/>
              </a:xfrm>
              <a:prstGeom prst="round2DiagRect">
                <a:avLst>
                  <a:gd fmla="val 18317" name="adj1"/>
                  <a:gd fmla="val 0" name="adj2"/>
                </a:avLst>
              </a:prstGeom>
              <a:solidFill>
                <a:srgbClr val="E3D0B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45"/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>
                  <a:gd fmla="val 50000" name="adj"/>
                </a:avLst>
              </a:prstGeom>
              <a:solidFill>
                <a:srgbClr val="E3D0B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" name="Google Shape;138;p45"/>
            <p:cNvGrpSpPr/>
            <p:nvPr/>
          </p:nvGrpSpPr>
          <p:grpSpPr>
            <a:xfrm>
              <a:off x="5641521" y="6282872"/>
              <a:ext cx="6818644" cy="694871"/>
              <a:chOff x="6112778" y="6291943"/>
              <a:chExt cx="6818644" cy="694871"/>
            </a:xfrm>
          </p:grpSpPr>
          <p:sp>
            <p:nvSpPr>
              <p:cNvPr id="139" name="Google Shape;139;p45"/>
              <p:cNvSpPr/>
              <p:nvPr/>
            </p:nvSpPr>
            <p:spPr>
              <a:xfrm>
                <a:off x="6422571" y="6291943"/>
                <a:ext cx="6508851" cy="674914"/>
              </a:xfrm>
              <a:prstGeom prst="round2DiagRect">
                <a:avLst>
                  <a:gd fmla="val 18317" name="adj1"/>
                  <a:gd fmla="val 0" name="adj2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45"/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>
                  <a:gd fmla="val 50000" name="adj"/>
                </a:avLst>
              </a:prstGeom>
              <a:solidFill>
                <a:srgbClr val="F3E6E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" name="Google Shape;141;p45"/>
            <p:cNvGrpSpPr/>
            <p:nvPr/>
          </p:nvGrpSpPr>
          <p:grpSpPr>
            <a:xfrm>
              <a:off x="10919871" y="5954598"/>
              <a:ext cx="1097924" cy="1032216"/>
              <a:chOff x="10919871" y="5954598"/>
              <a:chExt cx="1097924" cy="1032216"/>
            </a:xfrm>
          </p:grpSpPr>
          <p:pic>
            <p:nvPicPr>
              <p:cNvPr descr="一張含有 文字 的圖片&#10;&#10;自動產生的描述" id="142" name="Google Shape;142;p45"/>
              <p:cNvPicPr preferRelativeResize="0"/>
              <p:nvPr/>
            </p:nvPicPr>
            <p:blipFill rotWithShape="1">
              <a:blip r:embed="rId2">
                <a:alphaModFix/>
              </a:blip>
              <a:srcRect b="75856" l="80740" r="0" t="0"/>
              <a:stretch/>
            </p:blipFill>
            <p:spPr>
              <a:xfrm>
                <a:off x="10919871" y="5954598"/>
                <a:ext cx="1097924" cy="10322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3" name="Google Shape;143;p45"/>
              <p:cNvSpPr/>
              <p:nvPr/>
            </p:nvSpPr>
            <p:spPr>
              <a:xfrm>
                <a:off x="11342833" y="6176963"/>
                <a:ext cx="387544" cy="287728"/>
              </a:xfrm>
              <a:prstGeom prst="rect">
                <a:avLst/>
              </a:prstGeom>
              <a:solidFill>
                <a:srgbClr val="E9B77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4" name="Google Shape;144;p45"/>
            <p:cNvSpPr txBox="1"/>
            <p:nvPr/>
          </p:nvSpPr>
          <p:spPr>
            <a:xfrm>
              <a:off x="6365633" y="6411939"/>
              <a:ext cx="48862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zh-TW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講到大數據，一定要分類分析呀！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45"/>
          <p:cNvSpPr txBox="1"/>
          <p:nvPr/>
        </p:nvSpPr>
        <p:spPr>
          <a:xfrm>
            <a:off x="11248489" y="6175551"/>
            <a:ext cx="6336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zh-TW" sz="1800" u="none" cap="none" strike="noStrik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‹#›</a:t>
            </a:fld>
            <a:endParaRPr b="1" i="0" sz="1800" u="none" cap="none" strike="noStrike">
              <a:solidFill>
                <a:srgbClr val="7F7F7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45"/>
          <p:cNvSpPr txBox="1"/>
          <p:nvPr>
            <p:ph idx="1" type="body"/>
          </p:nvPr>
        </p:nvSpPr>
        <p:spPr>
          <a:xfrm>
            <a:off x="495300" y="5668515"/>
            <a:ext cx="11201397" cy="473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▲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4064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4064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4064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4064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45"/>
          <p:cNvSpPr/>
          <p:nvPr/>
        </p:nvSpPr>
        <p:spPr>
          <a:xfrm>
            <a:off x="495301" y="513006"/>
            <a:ext cx="11201396" cy="5056192"/>
          </a:xfrm>
          <a:prstGeom prst="roundRect">
            <a:avLst>
              <a:gd fmla="val 9200" name="adj"/>
            </a:avLst>
          </a:prstGeom>
          <a:noFill/>
          <a:ln cap="flat" cmpd="sng" w="28575">
            <a:solidFill>
              <a:srgbClr val="E3D0BE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5"/>
          <p:cNvSpPr/>
          <p:nvPr>
            <p:ph idx="2" type="pic"/>
          </p:nvPr>
        </p:nvSpPr>
        <p:spPr>
          <a:xfrm>
            <a:off x="495301" y="504825"/>
            <a:ext cx="11201397" cy="5056193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45"/>
          <p:cNvSpPr txBox="1"/>
          <p:nvPr>
            <p:ph idx="3" type="body"/>
          </p:nvPr>
        </p:nvSpPr>
        <p:spPr>
          <a:xfrm>
            <a:off x="496947" y="6163733"/>
            <a:ext cx="5053648" cy="674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◎"/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4064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4064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4064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4064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Char char="▲"/>
              <a:defRPr sz="28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47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6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Relationship Id="rId4" Type="http://schemas.openxmlformats.org/officeDocument/2006/relationships/image" Target="../media/image6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"/>
          <p:cNvSpPr txBox="1"/>
          <p:nvPr>
            <p:ph idx="1" type="subTitle"/>
          </p:nvPr>
        </p:nvSpPr>
        <p:spPr>
          <a:xfrm>
            <a:off x="4873079" y="3930025"/>
            <a:ext cx="6114000" cy="24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-329565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✔"/>
            </a:pPr>
            <a:r>
              <a:rPr lang="zh-TW"/>
              <a:t>分類</a:t>
            </a:r>
            <a:endParaRPr/>
          </a:p>
          <a:p>
            <a:pPr indent="-329565" lvl="0" marL="3429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✔"/>
            </a:pPr>
            <a:r>
              <a:rPr lang="zh-TW"/>
              <a:t>決策樹</a:t>
            </a:r>
            <a:endParaRPr/>
          </a:p>
          <a:p>
            <a:pPr indent="-329565" lvl="0" marL="3429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✔"/>
            </a:pPr>
            <a:r>
              <a:rPr lang="zh-TW"/>
              <a:t>實作</a:t>
            </a:r>
            <a:endParaRPr/>
          </a:p>
          <a:p>
            <a:pPr indent="-329565" lvl="0" marL="3429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✔"/>
            </a:pPr>
            <a:r>
              <a:rPr lang="zh-TW"/>
              <a:t>評估指標</a:t>
            </a:r>
            <a:endParaRPr/>
          </a:p>
        </p:txBody>
      </p:sp>
      <p:sp>
        <p:nvSpPr>
          <p:cNvPr id="178" name="Google Shape;178;p1"/>
          <p:cNvSpPr txBox="1"/>
          <p:nvPr>
            <p:ph type="ctrTitle"/>
          </p:nvPr>
        </p:nvSpPr>
        <p:spPr>
          <a:xfrm>
            <a:off x="1204911" y="966775"/>
            <a:ext cx="9782175" cy="28411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講到大數據，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一定要分類分析呀！</a:t>
            </a:r>
            <a:endParaRPr/>
          </a:p>
        </p:txBody>
      </p:sp>
      <p:sp>
        <p:nvSpPr>
          <p:cNvPr id="179" name="Google Shape;179;p1"/>
          <p:cNvSpPr txBox="1"/>
          <p:nvPr>
            <p:ph idx="2" type="body"/>
          </p:nvPr>
        </p:nvSpPr>
        <p:spPr>
          <a:xfrm>
            <a:off x="9853329" y="270016"/>
            <a:ext cx="1978025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zh-TW"/>
              <a:t>主題 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分類常見應用</a:t>
            </a:r>
            <a:endParaRPr/>
          </a:p>
        </p:txBody>
      </p:sp>
      <p:pic>
        <p:nvPicPr>
          <p:cNvPr id="265" name="Google Shape;26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3189" y="1398550"/>
            <a:ext cx="2937061" cy="236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253" y="1398550"/>
            <a:ext cx="3212938" cy="236356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0"/>
          <p:cNvSpPr txBox="1"/>
          <p:nvPr/>
        </p:nvSpPr>
        <p:spPr>
          <a:xfrm>
            <a:off x="7463330" y="2929863"/>
            <a:ext cx="3747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Char char="●"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貸款者是否會違約</a:t>
            </a:r>
            <a:endParaRPr b="0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Char char="●"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顧客是否會消費</a:t>
            </a:r>
            <a:endParaRPr b="0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Char char="●"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就醫者是否患病</a:t>
            </a:r>
            <a:endParaRPr b="0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Char char="●"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員工是否傾向跳槽</a:t>
            </a:r>
            <a:endParaRPr b="0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>
            <a:off x="7844100" y="2026688"/>
            <a:ext cx="220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zh-TW" sz="3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</a:t>
            </a:r>
            <a:r>
              <a:rPr b="1" i="0" lang="zh-TW" sz="3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</a:t>
            </a:r>
            <a:endParaRPr b="1" i="0" sz="3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9" name="Google Shape;26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75" y="3762126"/>
            <a:ext cx="3228512" cy="221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01363" y="3739154"/>
            <a:ext cx="2846597" cy="2240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" name="Google Shape;275;p11"/>
          <p:cNvCxnSpPr/>
          <p:nvPr/>
        </p:nvCxnSpPr>
        <p:spPr>
          <a:xfrm flipH="1">
            <a:off x="2070484" y="2596499"/>
            <a:ext cx="1476300" cy="85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6" name="Google Shape;276;p11"/>
          <p:cNvSpPr/>
          <p:nvPr/>
        </p:nvSpPr>
        <p:spPr>
          <a:xfrm>
            <a:off x="5773717" y="5043533"/>
            <a:ext cx="1930200" cy="64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1"/>
          <p:cNvSpPr/>
          <p:nvPr/>
        </p:nvSpPr>
        <p:spPr>
          <a:xfrm>
            <a:off x="2821561" y="5043533"/>
            <a:ext cx="1930200" cy="64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1"/>
          <p:cNvSpPr/>
          <p:nvPr/>
        </p:nvSpPr>
        <p:spPr>
          <a:xfrm>
            <a:off x="891100" y="3487161"/>
            <a:ext cx="1930200" cy="64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" name="Google Shape;279;p11"/>
          <p:cNvCxnSpPr/>
          <p:nvPr/>
        </p:nvCxnSpPr>
        <p:spPr>
          <a:xfrm>
            <a:off x="5262846" y="4168712"/>
            <a:ext cx="1397100" cy="85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0" name="Google Shape;280;p11"/>
          <p:cNvCxnSpPr/>
          <p:nvPr/>
        </p:nvCxnSpPr>
        <p:spPr>
          <a:xfrm flipH="1">
            <a:off x="3786546" y="4168712"/>
            <a:ext cx="1476300" cy="85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1" name="Google Shape;281;p11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決策樹</a:t>
            </a:r>
            <a:endParaRPr/>
          </a:p>
        </p:txBody>
      </p:sp>
      <p:sp>
        <p:nvSpPr>
          <p:cNvPr id="282" name="Google Shape;282;p11"/>
          <p:cNvSpPr txBox="1"/>
          <p:nvPr/>
        </p:nvSpPr>
        <p:spPr>
          <a:xfrm>
            <a:off x="95425" y="6477300"/>
            <a:ext cx="54264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icrosoft JhengHei"/>
              <a:buChar char="◎"/>
            </a:pPr>
            <a:r>
              <a:rPr b="0" i="0" lang="zh-TW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資料來源：大數據驅動商業決策：13 個RapidMiner 商業預測操作實務</a:t>
            </a:r>
            <a:endParaRPr b="0" i="0" sz="12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2566939" y="1956487"/>
            <a:ext cx="1930200" cy="64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1"/>
          <p:cNvSpPr txBox="1"/>
          <p:nvPr/>
        </p:nvSpPr>
        <p:spPr>
          <a:xfrm>
            <a:off x="2566939" y="2024271"/>
            <a:ext cx="193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TW" sz="21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月收 &gt; 50K</a:t>
            </a:r>
            <a:endParaRPr b="1" i="0" sz="21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5" name="Google Shape;285;p11"/>
          <p:cNvSpPr txBox="1"/>
          <p:nvPr/>
        </p:nvSpPr>
        <p:spPr>
          <a:xfrm>
            <a:off x="891100" y="3554957"/>
            <a:ext cx="193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TW" sz="21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同意貸款</a:t>
            </a:r>
            <a:endParaRPr b="1" i="0" sz="21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6" name="Google Shape;286;p11"/>
          <p:cNvSpPr txBox="1"/>
          <p:nvPr/>
        </p:nvSpPr>
        <p:spPr>
          <a:xfrm>
            <a:off x="2821550" y="5111330"/>
            <a:ext cx="193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TW" sz="21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無法貸款</a:t>
            </a:r>
            <a:endParaRPr b="1" i="0" sz="21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7" name="Google Shape;287;p11"/>
          <p:cNvSpPr txBox="1"/>
          <p:nvPr/>
        </p:nvSpPr>
        <p:spPr>
          <a:xfrm>
            <a:off x="5773705" y="5111330"/>
            <a:ext cx="193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TW" sz="21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同意貸款</a:t>
            </a:r>
            <a:endParaRPr b="1" i="0" sz="21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8" name="Google Shape;288;p11"/>
          <p:cNvSpPr/>
          <p:nvPr/>
        </p:nvSpPr>
        <p:spPr>
          <a:xfrm>
            <a:off x="4297627" y="3527931"/>
            <a:ext cx="1930200" cy="64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4297627" y="3595727"/>
            <a:ext cx="193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TW" sz="21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有房產？</a:t>
            </a:r>
            <a:endParaRPr b="1" i="0" sz="21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90" name="Google Shape;290;p11"/>
          <p:cNvCxnSpPr/>
          <p:nvPr/>
        </p:nvCxnSpPr>
        <p:spPr>
          <a:xfrm>
            <a:off x="3546784" y="2602396"/>
            <a:ext cx="1635000" cy="85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1" name="Google Shape;291;p11"/>
          <p:cNvSpPr/>
          <p:nvPr/>
        </p:nvSpPr>
        <p:spPr>
          <a:xfrm>
            <a:off x="6157725" y="2051475"/>
            <a:ext cx="1546200" cy="444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7265550" y="3533675"/>
            <a:ext cx="1546200" cy="444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8453875" y="5134425"/>
            <a:ext cx="1546200" cy="444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1"/>
          <p:cNvSpPr txBox="1"/>
          <p:nvPr/>
        </p:nvSpPr>
        <p:spPr>
          <a:xfrm>
            <a:off x="6157725" y="2045725"/>
            <a:ext cx="15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TW" sz="1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根節點</a:t>
            </a:r>
            <a:endParaRPr b="1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7265550" y="3555575"/>
            <a:ext cx="15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TW" sz="1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內部節點</a:t>
            </a:r>
            <a:endParaRPr b="1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6" name="Google Shape;296;p11"/>
          <p:cNvSpPr txBox="1"/>
          <p:nvPr/>
        </p:nvSpPr>
        <p:spPr>
          <a:xfrm>
            <a:off x="8453875" y="5134425"/>
            <a:ext cx="15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TW" sz="1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葉節點</a:t>
            </a:r>
            <a:endParaRPr b="1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7" name="Google Shape;297;p11"/>
          <p:cNvSpPr txBox="1"/>
          <p:nvPr/>
        </p:nvSpPr>
        <p:spPr>
          <a:xfrm>
            <a:off x="1891200" y="2717900"/>
            <a:ext cx="42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</a:t>
            </a:r>
            <a:endParaRPr b="1" i="0" sz="16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4751750" y="2717900"/>
            <a:ext cx="7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不是</a:t>
            </a:r>
            <a:endParaRPr b="1" i="0" sz="16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9" name="Google Shape;299;p11"/>
          <p:cNvSpPr txBox="1"/>
          <p:nvPr/>
        </p:nvSpPr>
        <p:spPr>
          <a:xfrm>
            <a:off x="6300300" y="4393850"/>
            <a:ext cx="42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</a:t>
            </a:r>
            <a:endParaRPr b="1" i="0" sz="16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0" name="Google Shape;300;p11"/>
          <p:cNvSpPr txBox="1"/>
          <p:nvPr/>
        </p:nvSpPr>
        <p:spPr>
          <a:xfrm>
            <a:off x="3609300" y="4393700"/>
            <a:ext cx="60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不是</a:t>
            </a:r>
            <a:endParaRPr b="1" i="0" sz="16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01" name="Google Shape;301;p11"/>
          <p:cNvPicPr preferRelativeResize="0"/>
          <p:nvPr/>
        </p:nvPicPr>
        <p:blipFill rotWithShape="1">
          <a:blip r:embed="rId3">
            <a:alphaModFix amt="35000"/>
          </a:blip>
          <a:srcRect b="5774" l="10918" r="15454" t="0"/>
          <a:stretch/>
        </p:blipFill>
        <p:spPr>
          <a:xfrm rot="10800000">
            <a:off x="10100300" y="894200"/>
            <a:ext cx="3742825" cy="50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決策樹過程</a:t>
            </a:r>
            <a:endParaRPr/>
          </a:p>
        </p:txBody>
      </p:sp>
      <p:pic>
        <p:nvPicPr>
          <p:cNvPr id="307" name="Google Shape;307;p12"/>
          <p:cNvPicPr preferRelativeResize="0"/>
          <p:nvPr/>
        </p:nvPicPr>
        <p:blipFill rotWithShape="1">
          <a:blip r:embed="rId3">
            <a:alphaModFix/>
          </a:blip>
          <a:srcRect b="5774" l="10918" r="15454" t="0"/>
          <a:stretch/>
        </p:blipFill>
        <p:spPr>
          <a:xfrm>
            <a:off x="57850" y="1620550"/>
            <a:ext cx="3537125" cy="45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2"/>
          <p:cNvSpPr txBox="1"/>
          <p:nvPr/>
        </p:nvSpPr>
        <p:spPr>
          <a:xfrm>
            <a:off x="4041600" y="2176625"/>
            <a:ext cx="340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zh-TW" sz="27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亂度(Entropy，熵)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 txBox="1"/>
          <p:nvPr/>
        </p:nvSpPr>
        <p:spPr>
          <a:xfrm>
            <a:off x="4697400" y="2844000"/>
            <a:ext cx="7136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JhengHei"/>
              <a:buChar char="●"/>
            </a:pPr>
            <a:r>
              <a:rPr b="0" i="0" lang="zh-TW" sz="25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ID3演算法：資訊增益(Information gain, IG)</a:t>
            </a:r>
            <a:endParaRPr b="0" i="0" sz="25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JhengHei"/>
              <a:buChar char="●"/>
            </a:pPr>
            <a:r>
              <a:rPr b="0" i="0" lang="zh-TW" sz="25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C4.5演算法：</a:t>
            </a:r>
            <a:r>
              <a:rPr lang="zh-TW" sz="2500">
                <a:latin typeface="Microsoft JhengHei"/>
                <a:ea typeface="Microsoft JhengHei"/>
                <a:cs typeface="Microsoft JhengHei"/>
                <a:sym typeface="Microsoft JhengHei"/>
              </a:rPr>
              <a:t>資訊增益率</a:t>
            </a:r>
            <a:r>
              <a:rPr b="0" i="0" lang="zh-TW" sz="25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(Gain Ratio, GR)</a:t>
            </a:r>
            <a:endParaRPr b="0" i="0" sz="25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JhengHei"/>
              <a:buChar char="●"/>
            </a:pPr>
            <a:r>
              <a:rPr lang="zh-TW" sz="2500">
                <a:latin typeface="Microsoft JhengHei"/>
                <a:ea typeface="Microsoft JhengHei"/>
                <a:cs typeface="Microsoft JhengHei"/>
                <a:sym typeface="Microsoft JhengHei"/>
              </a:rPr>
              <a:t>CART演算法：吉尼不純度 (Gini Impurity)</a:t>
            </a:r>
            <a:endParaRPr b="0" i="0" sz="25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10" name="Google Shape;31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4225" y="1325950"/>
            <a:ext cx="3219450" cy="7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2"/>
          <p:cNvSpPr txBox="1"/>
          <p:nvPr/>
        </p:nvSpPr>
        <p:spPr>
          <a:xfrm>
            <a:off x="4199775" y="1412400"/>
            <a:ext cx="2262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zh-TW" sz="29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1-特徵選擇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6813" y="4711075"/>
            <a:ext cx="3219450" cy="7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2"/>
          <p:cNvSpPr txBox="1"/>
          <p:nvPr/>
        </p:nvSpPr>
        <p:spPr>
          <a:xfrm>
            <a:off x="4131638" y="4782713"/>
            <a:ext cx="307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zh-TW" sz="29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2-產生決策樹</a:t>
            </a:r>
            <a:endParaRPr b="0" i="0" sz="29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決策樹</a:t>
            </a:r>
            <a:r>
              <a:rPr lang="zh-TW"/>
              <a:t>過度擬合 (Overfitting) </a:t>
            </a:r>
            <a:endParaRPr/>
          </a:p>
        </p:txBody>
      </p:sp>
      <p:sp>
        <p:nvSpPr>
          <p:cNvPr id="319" name="Google Shape;319;p13"/>
          <p:cNvSpPr txBox="1"/>
          <p:nvPr/>
        </p:nvSpPr>
        <p:spPr>
          <a:xfrm>
            <a:off x="1032150" y="1968500"/>
            <a:ext cx="90057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JhengHei"/>
              <a:buChar char="●"/>
            </a:pPr>
            <a:r>
              <a:rPr b="0" i="0" lang="zh-TW" sz="2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最小樣本數 (Minimum Samples (Size) Split)</a:t>
            </a:r>
            <a:endParaRPr b="0" i="0" sz="2500" u="none" cap="none" strike="noStrike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zh-TW" sz="2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		內部節點資料筆數最小值</a:t>
            </a:r>
            <a:endParaRPr b="0" i="0" sz="2500" u="none" cap="none" strike="noStrike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icrosoft JhengHei"/>
              <a:buChar char="●"/>
            </a:pPr>
            <a:r>
              <a:rPr b="0" i="0" lang="zh-TW" sz="2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最大深度 (Maximum depth)</a:t>
            </a:r>
            <a:endParaRPr b="0" i="0" sz="2500" u="none" cap="none" strike="noStrike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zh-TW" sz="2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		決定建立多少層的決策樹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13"/>
          <p:cNvPicPr preferRelativeResize="0"/>
          <p:nvPr/>
        </p:nvPicPr>
        <p:blipFill rotWithShape="1">
          <a:blip r:embed="rId3">
            <a:alphaModFix/>
          </a:blip>
          <a:srcRect b="49318" l="22424" r="27633" t="0"/>
          <a:stretch/>
        </p:blipFill>
        <p:spPr>
          <a:xfrm>
            <a:off x="6739675" y="3310000"/>
            <a:ext cx="4614126" cy="24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"/>
          <p:cNvSpPr txBox="1"/>
          <p:nvPr>
            <p:ph type="title"/>
          </p:nvPr>
        </p:nvSpPr>
        <p:spPr>
          <a:xfrm>
            <a:off x="1676400" y="29879"/>
            <a:ext cx="9677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實作 - 資料集</a:t>
            </a:r>
            <a:endParaRPr/>
          </a:p>
        </p:txBody>
      </p:sp>
      <p:sp>
        <p:nvSpPr>
          <p:cNvPr id="326" name="Google Shape;326;p14"/>
          <p:cNvSpPr txBox="1"/>
          <p:nvPr>
            <p:ph idx="1" type="body"/>
          </p:nvPr>
        </p:nvSpPr>
        <p:spPr>
          <a:xfrm>
            <a:off x="838200" y="1603375"/>
            <a:ext cx="10515600" cy="45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/>
              <a:t>Iris dataset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●"/>
            </a:pPr>
            <a:r>
              <a:rPr lang="zh-TW"/>
              <a:t>由英國統計學家 Ronald Fisher 爵士 在 1936 年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●"/>
            </a:pPr>
            <a:r>
              <a:rPr lang="zh-TW"/>
              <a:t>依照山鳶尾、變色鳶尾、維吉尼亞鳶尾三類進行標示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●"/>
            </a:pPr>
            <a:r>
              <a:rPr lang="zh-TW"/>
              <a:t>特徵選取：花瓣花萼的長寬數據資料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●"/>
            </a:pPr>
            <a:r>
              <a:rPr lang="zh-TW"/>
              <a:t>採集地點：加斯帕半島上的鳶尾屬花朵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5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鳶尾花介紹</a:t>
            </a:r>
            <a:endParaRPr/>
          </a:p>
        </p:txBody>
      </p:sp>
      <p:sp>
        <p:nvSpPr>
          <p:cNvPr id="332" name="Google Shape;332;p15"/>
          <p:cNvSpPr txBox="1"/>
          <p:nvPr/>
        </p:nvSpPr>
        <p:spPr>
          <a:xfrm>
            <a:off x="5245977" y="2690055"/>
            <a:ext cx="2174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15"/>
          <p:cNvSpPr txBox="1"/>
          <p:nvPr/>
        </p:nvSpPr>
        <p:spPr>
          <a:xfrm>
            <a:off x="5245977" y="3824826"/>
            <a:ext cx="2174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17076" y="29878"/>
            <a:ext cx="2119551" cy="228911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5"/>
          <p:cNvSpPr txBox="1"/>
          <p:nvPr/>
        </p:nvSpPr>
        <p:spPr>
          <a:xfrm>
            <a:off x="2101710" y="3098067"/>
            <a:ext cx="1510106" cy="113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Setosa</a:t>
            </a:r>
            <a:endParaRPr b="0" i="0" sz="28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山鳶尾</a:t>
            </a:r>
            <a:endParaRPr b="0" i="0" sz="28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336" name="Google Shape;336;p15"/>
          <p:cNvGraphicFramePr/>
          <p:nvPr/>
        </p:nvGraphicFramePr>
        <p:xfrm>
          <a:off x="55372" y="13555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{B22B5099-CDFA-46F5-8D68-8B5AE0E1B389}</a:tableStyleId>
              </a:tblPr>
              <a:tblGrid>
                <a:gridCol w="2460700"/>
                <a:gridCol w="2460700"/>
                <a:gridCol w="4921375"/>
              </a:tblGrid>
              <a:tr h="120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zh-TW" sz="3500" u="none" cap="none" strike="noStrike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圖片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b="1" lang="zh-TW" sz="3500" u="none" cap="none" strike="noStrike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名稱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b="1" lang="zh-TW" sz="3500" u="none" cap="none" strike="noStrike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特徵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/>
                </a:tc>
              </a:tr>
              <a:tr h="120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zh-TW" sz="30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Setosa</a:t>
                      </a:r>
                      <a:endParaRPr sz="30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zh-TW" sz="30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山鳶尾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eriod"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耐寒能力很強，喜歡在潮濕的土壤中生長。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eriod"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極度瀕危植物。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eriod"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從其根莖中萃取出香水的原料。 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/>
                </a:tc>
              </a:tr>
              <a:tr h="120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0" lang="zh-TW" sz="30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Versicolor 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0" lang="zh-TW" sz="30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變色鳶尾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eriod"/>
                      </a:pPr>
                      <a:r>
                        <a:rPr b="0" lang="zh-TW" sz="18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美國田納西州的官方州花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eriod"/>
                      </a:pPr>
                      <a:r>
                        <a:rPr b="0" lang="zh-TW" sz="18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被認為其根莖能帶來財運，因此許多人都愛把它放在收銀機中來提高營業額。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/>
                </a:tc>
              </a:tr>
              <a:tr h="120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lang="zh-TW" sz="28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Virginica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lang="zh-TW" sz="28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維吉尼亞鳶尾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eriod"/>
                      </a:pPr>
                      <a:r>
                        <a:rPr b="0" lang="zh-TW" sz="18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花朵散發淡淡香氣，可以用來製作香水。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eriod"/>
                      </a:pPr>
                      <a:r>
                        <a:rPr b="0" lang="zh-TW" sz="18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觀賞性植物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eriod"/>
                      </a:pPr>
                      <a:r>
                        <a:rPr b="0" lang="zh-TW" sz="18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帶有輕微毒性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descr="Iris setosa (dwarf form) - daylily-phlox.eu" id="337" name="Google Shape;33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690" y="2586654"/>
            <a:ext cx="10752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8690" y="3817729"/>
            <a:ext cx="144185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維吉尼亞鳶尾Iris virginica @ May 愛的篇章:: 痞客邦::" id="339" name="Google Shape;33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690" y="5048804"/>
            <a:ext cx="1441856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6"/>
          <p:cNvSpPr txBox="1"/>
          <p:nvPr>
            <p:ph type="title"/>
          </p:nvPr>
        </p:nvSpPr>
        <p:spPr>
          <a:xfrm>
            <a:off x="1676400" y="29879"/>
            <a:ext cx="9677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資料集 - 敘述統計</a:t>
            </a:r>
            <a:endParaRPr/>
          </a:p>
        </p:txBody>
      </p:sp>
      <p:sp>
        <p:nvSpPr>
          <p:cNvPr id="345" name="Google Shape;345;p16"/>
          <p:cNvSpPr txBox="1"/>
          <p:nvPr>
            <p:ph idx="1" type="body"/>
          </p:nvPr>
        </p:nvSpPr>
        <p:spPr>
          <a:xfrm>
            <a:off x="309854" y="6282872"/>
            <a:ext cx="5600698" cy="473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7"/>
              <a:buFont typeface="Microsoft JhengHei"/>
              <a:buChar char="▲"/>
            </a:pPr>
            <a:r>
              <a:rPr lang="zh-TW"/>
              <a:t>欄位資料型態表</a:t>
            </a:r>
            <a:endParaRPr/>
          </a:p>
        </p:txBody>
      </p:sp>
      <p:sp>
        <p:nvSpPr>
          <p:cNvPr id="346" name="Google Shape;346;p16"/>
          <p:cNvSpPr txBox="1"/>
          <p:nvPr>
            <p:ph idx="2" type="body"/>
          </p:nvPr>
        </p:nvSpPr>
        <p:spPr>
          <a:xfrm>
            <a:off x="6365633" y="1463919"/>
            <a:ext cx="5426316" cy="3631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27"/>
              <a:buChar char="•"/>
            </a:pPr>
            <a:r>
              <a:rPr lang="zh-TW"/>
              <a:t>資料來源：Kaggle-Iris Species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27"/>
              <a:buChar char="•"/>
            </a:pPr>
            <a:r>
              <a:rPr lang="zh-TW"/>
              <a:t>資料筆數：150 筆</a:t>
            </a:r>
            <a:br>
              <a:rPr lang="zh-TW"/>
            </a:br>
            <a:r>
              <a:rPr lang="zh-TW"/>
              <a:t>每種花卉皆為 50 筆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27"/>
              <a:buChar char="•"/>
            </a:pPr>
            <a:r>
              <a:rPr lang="zh-TW"/>
              <a:t>欄位數量：5 個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27"/>
              <a:buChar char="•"/>
            </a:pPr>
            <a:r>
              <a:rPr lang="zh-TW"/>
              <a:t>預測欄位：species</a:t>
            </a:r>
            <a:endParaRPr/>
          </a:p>
        </p:txBody>
      </p:sp>
      <p:sp>
        <p:nvSpPr>
          <p:cNvPr id="347" name="Google Shape;347;p16"/>
          <p:cNvSpPr txBox="1"/>
          <p:nvPr>
            <p:ph idx="4" type="body"/>
          </p:nvPr>
        </p:nvSpPr>
        <p:spPr>
          <a:xfrm>
            <a:off x="6365633" y="5204125"/>
            <a:ext cx="5426316" cy="971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◎"/>
            </a:pPr>
            <a:r>
              <a:rPr lang="zh-TW" sz="1800"/>
              <a:t>資料來源：</a:t>
            </a:r>
            <a:r>
              <a:rPr lang="zh-TW" sz="1800" u="sng">
                <a:solidFill>
                  <a:schemeClr val="hlink"/>
                </a:solidFill>
              </a:rPr>
              <a:t>https://www.kaggle.com/datasets/uciml/iris</a:t>
            </a:r>
            <a:endParaRPr/>
          </a:p>
        </p:txBody>
      </p:sp>
      <p:graphicFrame>
        <p:nvGraphicFramePr>
          <p:cNvPr id="348" name="Google Shape;348;p16"/>
          <p:cNvGraphicFramePr/>
          <p:nvPr/>
        </p:nvGraphicFramePr>
        <p:xfrm>
          <a:off x="537328" y="17019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{B0E92FB8-C80E-4368-85AC-0AF0FB936972}</a:tableStyleId>
              </a:tblPr>
              <a:tblGrid>
                <a:gridCol w="1731600"/>
                <a:gridCol w="1731600"/>
                <a:gridCol w="1731600"/>
              </a:tblGrid>
              <a:tr h="68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欄位名稱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資料型態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欄位名稱(中文)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/>
                </a:tc>
              </a:tr>
              <a:tr h="68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sepal length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Real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花萼長度 (cm)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/>
                </a:tc>
              </a:tr>
              <a:tr h="68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sepal width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Real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花萼寬度 (cm)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/>
                </a:tc>
              </a:tr>
              <a:tr h="68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petal length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Real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花瓣長度 (cm)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/>
                </a:tc>
              </a:tr>
              <a:tr h="68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petal width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Real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花瓣寬度 (cm)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/>
                </a:tc>
              </a:tr>
              <a:tr h="68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species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Nominal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花卉名稱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導入資料集</a:t>
            </a:r>
            <a:endParaRPr/>
          </a:p>
        </p:txBody>
      </p:sp>
      <p:grpSp>
        <p:nvGrpSpPr>
          <p:cNvPr id="354" name="Google Shape;354;p17"/>
          <p:cNvGrpSpPr/>
          <p:nvPr/>
        </p:nvGrpSpPr>
        <p:grpSpPr>
          <a:xfrm>
            <a:off x="3701165" y="1491396"/>
            <a:ext cx="195540" cy="422753"/>
            <a:chOff x="4584850" y="4399275"/>
            <a:chExt cx="225875" cy="481825"/>
          </a:xfrm>
        </p:grpSpPr>
        <p:sp>
          <p:nvSpPr>
            <p:cNvPr id="355" name="Google Shape;355;p17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17"/>
          <p:cNvSpPr txBox="1"/>
          <p:nvPr/>
        </p:nvSpPr>
        <p:spPr>
          <a:xfrm>
            <a:off x="4269541" y="1952795"/>
            <a:ext cx="17715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評估指</a:t>
            </a:r>
            <a:endParaRPr b="0" i="0" sz="2800" u="none" cap="none" strike="noStrike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358" name="Google Shape;358;p17"/>
          <p:cNvGrpSpPr/>
          <p:nvPr/>
        </p:nvGrpSpPr>
        <p:grpSpPr>
          <a:xfrm>
            <a:off x="-2" y="2021296"/>
            <a:ext cx="1936821" cy="2328592"/>
            <a:chOff x="-31750" y="2030113"/>
            <a:chExt cx="1535210" cy="1897174"/>
          </a:xfrm>
        </p:grpSpPr>
        <p:pic>
          <p:nvPicPr>
            <p:cNvPr id="359" name="Google Shape;359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1750" y="2030113"/>
              <a:ext cx="1535210" cy="1897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17"/>
            <p:cNvSpPr/>
            <p:nvPr/>
          </p:nvSpPr>
          <p:spPr>
            <a:xfrm>
              <a:off x="0" y="2257975"/>
              <a:ext cx="1139700" cy="218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p17"/>
          <p:cNvGrpSpPr/>
          <p:nvPr/>
        </p:nvGrpSpPr>
        <p:grpSpPr>
          <a:xfrm>
            <a:off x="1477899" y="1238245"/>
            <a:ext cx="5575579" cy="4047952"/>
            <a:chOff x="1200588" y="98050"/>
            <a:chExt cx="4272147" cy="2968360"/>
          </a:xfrm>
        </p:grpSpPr>
        <p:pic>
          <p:nvPicPr>
            <p:cNvPr id="362" name="Google Shape;362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81165" y="98050"/>
              <a:ext cx="3891570" cy="296836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63" name="Google Shape;363;p17"/>
            <p:cNvCxnSpPr>
              <a:stCxn id="360" idx="3"/>
              <a:endCxn id="364" idx="1"/>
            </p:cNvCxnSpPr>
            <p:nvPr/>
          </p:nvCxnSpPr>
          <p:spPr>
            <a:xfrm>
              <a:off x="1200588" y="975499"/>
              <a:ext cx="3571800" cy="19818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sp>
          <p:nvSpPr>
            <p:cNvPr id="364" name="Google Shape;364;p17"/>
            <p:cNvSpPr/>
            <p:nvPr/>
          </p:nvSpPr>
          <p:spPr>
            <a:xfrm>
              <a:off x="4772475" y="2848300"/>
              <a:ext cx="322200" cy="218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5" name="Google Shape;365;p17"/>
          <p:cNvGrpSpPr/>
          <p:nvPr/>
        </p:nvGrpSpPr>
        <p:grpSpPr>
          <a:xfrm>
            <a:off x="6560072" y="1238255"/>
            <a:ext cx="5549493" cy="4048075"/>
            <a:chOff x="1111779" y="3082282"/>
            <a:chExt cx="4362466" cy="2956526"/>
          </a:xfrm>
        </p:grpSpPr>
        <p:pic>
          <p:nvPicPr>
            <p:cNvPr id="366" name="Google Shape;366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82675" y="3082282"/>
              <a:ext cx="3891570" cy="295652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67" name="Google Shape;367;p17"/>
            <p:cNvCxnSpPr>
              <a:stCxn id="364" idx="3"/>
              <a:endCxn id="368" idx="1"/>
            </p:cNvCxnSpPr>
            <p:nvPr/>
          </p:nvCxnSpPr>
          <p:spPr>
            <a:xfrm flipH="1" rot="10800000">
              <a:off x="1111779" y="5929789"/>
              <a:ext cx="3660600" cy="3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sp>
          <p:nvSpPr>
            <p:cNvPr id="368" name="Google Shape;368;p17"/>
            <p:cNvSpPr/>
            <p:nvPr/>
          </p:nvSpPr>
          <p:spPr>
            <a:xfrm>
              <a:off x="4772475" y="5820700"/>
              <a:ext cx="322200" cy="218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8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導入資料集</a:t>
            </a:r>
            <a:endParaRPr/>
          </a:p>
        </p:txBody>
      </p:sp>
      <p:grpSp>
        <p:nvGrpSpPr>
          <p:cNvPr id="374" name="Google Shape;374;p18"/>
          <p:cNvGrpSpPr/>
          <p:nvPr/>
        </p:nvGrpSpPr>
        <p:grpSpPr>
          <a:xfrm>
            <a:off x="3701165" y="1491396"/>
            <a:ext cx="195540" cy="422753"/>
            <a:chOff x="4584850" y="4399275"/>
            <a:chExt cx="225875" cy="481825"/>
          </a:xfrm>
        </p:grpSpPr>
        <p:sp>
          <p:nvSpPr>
            <p:cNvPr id="375" name="Google Shape;375;p18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18"/>
          <p:cNvSpPr txBox="1"/>
          <p:nvPr/>
        </p:nvSpPr>
        <p:spPr>
          <a:xfrm>
            <a:off x="4269541" y="1952795"/>
            <a:ext cx="17715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評估指</a:t>
            </a:r>
            <a:endParaRPr b="0" i="0" sz="2800" u="none" cap="none" strike="noStrike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378" name="Google Shape;378;p18"/>
          <p:cNvGrpSpPr/>
          <p:nvPr/>
        </p:nvGrpSpPr>
        <p:grpSpPr>
          <a:xfrm>
            <a:off x="832852" y="1419224"/>
            <a:ext cx="5019344" cy="4381476"/>
            <a:chOff x="5550446" y="110806"/>
            <a:chExt cx="3891568" cy="2976950"/>
          </a:xfrm>
        </p:grpSpPr>
        <p:pic>
          <p:nvPicPr>
            <p:cNvPr id="379" name="Google Shape;379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50446" y="110806"/>
              <a:ext cx="3891568" cy="295557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0" name="Google Shape;380;p18"/>
            <p:cNvCxnSpPr>
              <a:endCxn id="381" idx="1"/>
            </p:cNvCxnSpPr>
            <p:nvPr/>
          </p:nvCxnSpPr>
          <p:spPr>
            <a:xfrm>
              <a:off x="6049379" y="2975706"/>
              <a:ext cx="2699100" cy="30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sp>
          <p:nvSpPr>
            <p:cNvPr id="381" name="Google Shape;381;p18"/>
            <p:cNvSpPr/>
            <p:nvPr/>
          </p:nvSpPr>
          <p:spPr>
            <a:xfrm>
              <a:off x="8748479" y="2869656"/>
              <a:ext cx="321900" cy="218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2" name="Google Shape;382;p18"/>
          <p:cNvGrpSpPr/>
          <p:nvPr/>
        </p:nvGrpSpPr>
        <p:grpSpPr>
          <a:xfrm>
            <a:off x="5372861" y="1436399"/>
            <a:ext cx="5933359" cy="4364159"/>
            <a:chOff x="5283056" y="3132275"/>
            <a:chExt cx="4421281" cy="2965588"/>
          </a:xfrm>
        </p:grpSpPr>
        <p:pic>
          <p:nvPicPr>
            <p:cNvPr id="383" name="Google Shape;383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12771" y="3132275"/>
              <a:ext cx="3891566" cy="296558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4" name="Google Shape;384;p18"/>
            <p:cNvCxnSpPr>
              <a:stCxn id="381" idx="3"/>
              <a:endCxn id="385" idx="1"/>
            </p:cNvCxnSpPr>
            <p:nvPr/>
          </p:nvCxnSpPr>
          <p:spPr>
            <a:xfrm>
              <a:off x="5283056" y="5988895"/>
              <a:ext cx="37275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sp>
          <p:nvSpPr>
            <p:cNvPr id="385" name="Google Shape;385;p18"/>
            <p:cNvSpPr/>
            <p:nvPr/>
          </p:nvSpPr>
          <p:spPr>
            <a:xfrm>
              <a:off x="9010625" y="5879750"/>
              <a:ext cx="322200" cy="218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9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導入資料集</a:t>
            </a:r>
            <a:endParaRPr/>
          </a:p>
        </p:txBody>
      </p:sp>
      <p:grpSp>
        <p:nvGrpSpPr>
          <p:cNvPr id="391" name="Google Shape;391;p19"/>
          <p:cNvGrpSpPr/>
          <p:nvPr/>
        </p:nvGrpSpPr>
        <p:grpSpPr>
          <a:xfrm>
            <a:off x="3701165" y="1491396"/>
            <a:ext cx="195540" cy="422753"/>
            <a:chOff x="4584850" y="4399275"/>
            <a:chExt cx="225875" cy="481825"/>
          </a:xfrm>
        </p:grpSpPr>
        <p:sp>
          <p:nvSpPr>
            <p:cNvPr id="392" name="Google Shape;392;p19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p19"/>
          <p:cNvSpPr txBox="1"/>
          <p:nvPr/>
        </p:nvSpPr>
        <p:spPr>
          <a:xfrm>
            <a:off x="4269541" y="1952795"/>
            <a:ext cx="17715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評估指</a:t>
            </a:r>
            <a:endParaRPr b="0" i="0" sz="2800" u="none" cap="none" strike="noStrike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95" name="Google Shape;395;p19"/>
          <p:cNvPicPr preferRelativeResize="0"/>
          <p:nvPr/>
        </p:nvPicPr>
        <p:blipFill rotWithShape="1">
          <a:blip r:embed="rId3">
            <a:alphaModFix/>
          </a:blip>
          <a:srcRect b="68956" l="0" r="0" t="0"/>
          <a:stretch/>
        </p:blipFill>
        <p:spPr>
          <a:xfrm>
            <a:off x="994650" y="1355576"/>
            <a:ext cx="6428009" cy="28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9"/>
          <p:cNvSpPr/>
          <p:nvPr/>
        </p:nvSpPr>
        <p:spPr>
          <a:xfrm>
            <a:off x="5175125" y="2599356"/>
            <a:ext cx="2143200" cy="1325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7" name="Google Shape;397;p19"/>
          <p:cNvCxnSpPr>
            <a:stCxn id="398" idx="3"/>
          </p:cNvCxnSpPr>
          <p:nvPr/>
        </p:nvCxnSpPr>
        <p:spPr>
          <a:xfrm flipH="1" rot="10800000">
            <a:off x="2310725" y="3175100"/>
            <a:ext cx="2864400" cy="112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399" name="Google Shape;399;p19"/>
          <p:cNvSpPr/>
          <p:nvPr/>
        </p:nvSpPr>
        <p:spPr>
          <a:xfrm>
            <a:off x="9262075" y="2156438"/>
            <a:ext cx="1535100" cy="98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19"/>
          <p:cNvPicPr preferRelativeResize="0"/>
          <p:nvPr/>
        </p:nvPicPr>
        <p:blipFill rotWithShape="1">
          <a:blip r:embed="rId3">
            <a:alphaModFix/>
          </a:blip>
          <a:srcRect b="0" l="0" r="0" t="60300"/>
          <a:stretch/>
        </p:blipFill>
        <p:spPr>
          <a:xfrm>
            <a:off x="994654" y="4233949"/>
            <a:ext cx="3830650" cy="2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9"/>
          <p:cNvPicPr preferRelativeResize="0"/>
          <p:nvPr/>
        </p:nvPicPr>
        <p:blipFill rotWithShape="1">
          <a:blip r:embed="rId4">
            <a:alphaModFix/>
          </a:blip>
          <a:srcRect b="21557" l="15197" r="21531" t="21534"/>
          <a:stretch/>
        </p:blipFill>
        <p:spPr>
          <a:xfrm>
            <a:off x="9346575" y="2222672"/>
            <a:ext cx="1366100" cy="8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19"/>
          <p:cNvSpPr/>
          <p:nvPr/>
        </p:nvSpPr>
        <p:spPr>
          <a:xfrm>
            <a:off x="1171025" y="4104350"/>
            <a:ext cx="1139700" cy="390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2" name="Google Shape;402;p19"/>
          <p:cNvCxnSpPr/>
          <p:nvPr/>
        </p:nvCxnSpPr>
        <p:spPr>
          <a:xfrm flipH="1" rot="10800000">
            <a:off x="6590250" y="2490134"/>
            <a:ext cx="2637900" cy="107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/>
              <a:t>問答</a:t>
            </a:r>
            <a:endParaRPr/>
          </a:p>
        </p:txBody>
      </p:sp>
      <p:sp>
        <p:nvSpPr>
          <p:cNvPr id="186" name="Google Shape;186;p2"/>
          <p:cNvSpPr/>
          <p:nvPr/>
        </p:nvSpPr>
        <p:spPr>
          <a:xfrm>
            <a:off x="3683525" y="3811918"/>
            <a:ext cx="1269000" cy="81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是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5328175" y="3811926"/>
            <a:ext cx="1269000" cy="81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非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275" y="2007481"/>
            <a:ext cx="11010900" cy="13049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89" name="Google Shape;189;p2"/>
          <p:cNvSpPr txBox="1"/>
          <p:nvPr>
            <p:ph idx="1" type="body"/>
          </p:nvPr>
        </p:nvSpPr>
        <p:spPr>
          <a:xfrm>
            <a:off x="2047875" y="2160000"/>
            <a:ext cx="92391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200">
                <a:solidFill>
                  <a:schemeClr val="lt1"/>
                </a:solidFill>
              </a:rPr>
              <a:t>大數據分類是將數據按照特定標準劃分為多個類別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031875" y="2248638"/>
            <a:ext cx="834900" cy="822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TW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8625" y="3312406"/>
            <a:ext cx="1956050" cy="2859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設定目標欄位</a:t>
            </a:r>
            <a:endParaRPr/>
          </a:p>
        </p:txBody>
      </p:sp>
      <p:grpSp>
        <p:nvGrpSpPr>
          <p:cNvPr id="408" name="Google Shape;408;p20"/>
          <p:cNvGrpSpPr/>
          <p:nvPr/>
        </p:nvGrpSpPr>
        <p:grpSpPr>
          <a:xfrm>
            <a:off x="3701165" y="1491396"/>
            <a:ext cx="195540" cy="422753"/>
            <a:chOff x="4584850" y="4399275"/>
            <a:chExt cx="225875" cy="481825"/>
          </a:xfrm>
        </p:grpSpPr>
        <p:sp>
          <p:nvSpPr>
            <p:cNvPr id="409" name="Google Shape;409;p20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1" name="Google Shape;411;p20"/>
          <p:cNvSpPr txBox="1"/>
          <p:nvPr/>
        </p:nvSpPr>
        <p:spPr>
          <a:xfrm>
            <a:off x="4269541" y="1952795"/>
            <a:ext cx="17715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評估指</a:t>
            </a:r>
            <a:endParaRPr b="0" i="0" sz="2800" u="none" cap="none" strike="noStrike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412" name="Google Shape;412;p20"/>
          <p:cNvPicPr preferRelativeResize="0"/>
          <p:nvPr/>
        </p:nvPicPr>
        <p:blipFill rotWithShape="1">
          <a:blip r:embed="rId3">
            <a:alphaModFix/>
          </a:blip>
          <a:srcRect b="0" l="0" r="21053" t="0"/>
          <a:stretch/>
        </p:blipFill>
        <p:spPr>
          <a:xfrm>
            <a:off x="100625" y="1491400"/>
            <a:ext cx="1775889" cy="221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6525" y="1566375"/>
            <a:ext cx="4770702" cy="422373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0"/>
          <p:cNvSpPr txBox="1"/>
          <p:nvPr>
            <p:ph idx="4294967295" type="body"/>
          </p:nvPr>
        </p:nvSpPr>
        <p:spPr>
          <a:xfrm>
            <a:off x="6723433" y="2453778"/>
            <a:ext cx="5426400" cy="3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zh-TW"/>
              <a:t>Operator：</a:t>
            </a:r>
            <a:r>
              <a:rPr lang="zh-TW"/>
              <a:t>Set Role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zh-TW"/>
              <a:t>位置：</a:t>
            </a:r>
            <a:r>
              <a:rPr lang="zh-TW"/>
              <a:t>讀取資料之後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zh-TW"/>
              <a:t>參數設置：</a:t>
            </a:r>
            <a:r>
              <a:rPr lang="zh-TW"/>
              <a:t>將「species」</a:t>
            </a:r>
            <a:r>
              <a:rPr lang="zh-TW" sz="1400"/>
              <a:t> </a:t>
            </a:r>
            <a:r>
              <a:rPr lang="zh-TW"/>
              <a:t>設為 label (Label 值為預測欄位)</a:t>
            </a:r>
            <a:endParaRPr/>
          </a:p>
        </p:txBody>
      </p:sp>
      <p:pic>
        <p:nvPicPr>
          <p:cNvPr id="415" name="Google Shape;415;p20"/>
          <p:cNvPicPr preferRelativeResize="0"/>
          <p:nvPr/>
        </p:nvPicPr>
        <p:blipFill rotWithShape="1">
          <a:blip r:embed="rId5">
            <a:alphaModFix/>
          </a:blip>
          <a:srcRect b="22097" l="43838" r="0" t="15284"/>
          <a:stretch/>
        </p:blipFill>
        <p:spPr>
          <a:xfrm>
            <a:off x="6987014" y="1355579"/>
            <a:ext cx="1962350" cy="10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0"/>
          <p:cNvSpPr/>
          <p:nvPr/>
        </p:nvSpPr>
        <p:spPr>
          <a:xfrm>
            <a:off x="663650" y="3256854"/>
            <a:ext cx="1131600" cy="315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1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建立模型 - 決策樹</a:t>
            </a:r>
            <a:endParaRPr/>
          </a:p>
        </p:txBody>
      </p:sp>
      <p:sp>
        <p:nvSpPr>
          <p:cNvPr id="422" name="Google Shape;422;p21"/>
          <p:cNvSpPr txBox="1"/>
          <p:nvPr>
            <p:ph idx="1" type="body"/>
          </p:nvPr>
        </p:nvSpPr>
        <p:spPr>
          <a:xfrm>
            <a:off x="309854" y="6282872"/>
            <a:ext cx="5600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Microsoft JhengHei"/>
              <a:buChar char="▲"/>
            </a:pPr>
            <a:r>
              <a:rPr lang="zh-TW"/>
              <a:t>Decision Tree</a:t>
            </a:r>
            <a:endParaRPr/>
          </a:p>
        </p:txBody>
      </p:sp>
      <p:sp>
        <p:nvSpPr>
          <p:cNvPr id="423" name="Google Shape;423;p21"/>
          <p:cNvSpPr txBox="1"/>
          <p:nvPr>
            <p:ph idx="2" type="body"/>
          </p:nvPr>
        </p:nvSpPr>
        <p:spPr>
          <a:xfrm>
            <a:off x="6365633" y="2617778"/>
            <a:ext cx="5426400" cy="3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930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zh-TW"/>
              <a:t>Operator：</a:t>
            </a:r>
            <a:r>
              <a:rPr lang="zh-TW"/>
              <a:t>Decision Tree</a:t>
            </a:r>
            <a:endParaRPr/>
          </a:p>
          <a:p>
            <a:pPr indent="-3930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zh-TW"/>
              <a:t>位置：</a:t>
            </a:r>
            <a:r>
              <a:rPr lang="zh-TW"/>
              <a:t>Set Role 後面</a:t>
            </a:r>
            <a:endParaRPr/>
          </a:p>
          <a:p>
            <a:pPr indent="-3930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zh-TW"/>
              <a:t>參數設置：</a:t>
            </a:r>
            <a:endParaRPr b="1"/>
          </a:p>
          <a:p>
            <a:pPr indent="-3930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zh-TW"/>
              <a:t>決策樹深度：10</a:t>
            </a:r>
            <a:endParaRPr/>
          </a:p>
          <a:p>
            <a:pPr indent="-3930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zh-TW"/>
              <a:t>Confidence：0.1</a:t>
            </a:r>
            <a:endParaRPr/>
          </a:p>
          <a:p>
            <a:pPr indent="-3930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zh-TW"/>
              <a:t>Minimal leaf size：２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zh-TW"/>
              <a:t>  </a:t>
            </a:r>
            <a:r>
              <a:rPr lang="zh-TW" sz="1400"/>
              <a:t> </a:t>
            </a:r>
            <a:endParaRPr/>
          </a:p>
        </p:txBody>
      </p:sp>
      <p:pic>
        <p:nvPicPr>
          <p:cNvPr id="424" name="Google Shape;424;p21"/>
          <p:cNvPicPr preferRelativeResize="0"/>
          <p:nvPr/>
        </p:nvPicPr>
        <p:blipFill rotWithShape="1">
          <a:blip r:embed="rId3">
            <a:alphaModFix/>
          </a:blip>
          <a:srcRect b="0" l="52406" r="16281" t="0"/>
          <a:stretch/>
        </p:blipFill>
        <p:spPr>
          <a:xfrm>
            <a:off x="6574950" y="1125188"/>
            <a:ext cx="1798625" cy="137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1"/>
          <p:cNvPicPr preferRelativeResize="0"/>
          <p:nvPr/>
        </p:nvPicPr>
        <p:blipFill rotWithShape="1">
          <a:blip r:embed="rId4">
            <a:alphaModFix/>
          </a:blip>
          <a:srcRect b="46994" l="0" r="22671" t="0"/>
          <a:stretch/>
        </p:blipFill>
        <p:spPr>
          <a:xfrm>
            <a:off x="-51275" y="2973938"/>
            <a:ext cx="1965950" cy="169057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1"/>
          <p:cNvSpPr/>
          <p:nvPr/>
        </p:nvSpPr>
        <p:spPr>
          <a:xfrm>
            <a:off x="551179" y="4360789"/>
            <a:ext cx="1215900" cy="22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0800" y="1507979"/>
            <a:ext cx="4059754" cy="4622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2"/>
          <p:cNvSpPr txBox="1"/>
          <p:nvPr>
            <p:ph idx="1" type="body"/>
          </p:nvPr>
        </p:nvSpPr>
        <p:spPr>
          <a:xfrm>
            <a:off x="495300" y="5668515"/>
            <a:ext cx="11201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Microsoft JhengHei"/>
              <a:buChar char="▲"/>
            </a:pPr>
            <a:r>
              <a:rPr lang="zh-TW"/>
              <a:t>決策樹流程圖</a:t>
            </a:r>
            <a:endParaRPr/>
          </a:p>
        </p:txBody>
      </p:sp>
      <p:sp>
        <p:nvSpPr>
          <p:cNvPr id="433" name="Google Shape;433;p22"/>
          <p:cNvSpPr txBox="1"/>
          <p:nvPr>
            <p:ph idx="3" type="body"/>
          </p:nvPr>
        </p:nvSpPr>
        <p:spPr>
          <a:xfrm>
            <a:off x="496947" y="6163733"/>
            <a:ext cx="50535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b="1" lang="zh-TW" sz="4000">
                <a:solidFill>
                  <a:srgbClr val="595959"/>
                </a:solidFill>
              </a:rPr>
              <a:t>連結流程</a:t>
            </a:r>
            <a:endParaRPr/>
          </a:p>
        </p:txBody>
      </p:sp>
      <p:pic>
        <p:nvPicPr>
          <p:cNvPr id="434" name="Google Shape;4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5" y="1820625"/>
            <a:ext cx="92392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3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執行流程</a:t>
            </a:r>
            <a:endParaRPr/>
          </a:p>
        </p:txBody>
      </p:sp>
      <p:sp>
        <p:nvSpPr>
          <p:cNvPr id="440" name="Google Shape;440;p23"/>
          <p:cNvSpPr txBox="1"/>
          <p:nvPr>
            <p:ph idx="1" type="body"/>
          </p:nvPr>
        </p:nvSpPr>
        <p:spPr>
          <a:xfrm>
            <a:off x="309854" y="6282872"/>
            <a:ext cx="5600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Microsoft JhengHei"/>
              <a:buChar char="▲"/>
            </a:pPr>
            <a:r>
              <a:rPr lang="zh-TW"/>
              <a:t>(Tree)Decision Tree</a:t>
            </a:r>
            <a:endParaRPr/>
          </a:p>
        </p:txBody>
      </p:sp>
      <p:sp>
        <p:nvSpPr>
          <p:cNvPr id="441" name="Google Shape;441;p23"/>
          <p:cNvSpPr txBox="1"/>
          <p:nvPr>
            <p:ph idx="2" type="body"/>
          </p:nvPr>
        </p:nvSpPr>
        <p:spPr>
          <a:xfrm>
            <a:off x="5967675" y="2158749"/>
            <a:ext cx="6003600" cy="3944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530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zh-TW"/>
              <a:t>setosa 山鳶尾</a:t>
            </a:r>
            <a:endParaRPr b="1"/>
          </a:p>
          <a:p>
            <a:pPr indent="-3530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zh-TW">
                <a:solidFill>
                  <a:srgbClr val="FF0000"/>
                </a:solidFill>
              </a:rPr>
              <a:t>1. </a:t>
            </a:r>
            <a:r>
              <a:rPr lang="zh-TW"/>
              <a:t>花瓣長度 0-2.45，花瓣寬度 0-∞ </a:t>
            </a:r>
            <a:endParaRPr/>
          </a:p>
          <a:p>
            <a:pPr indent="-3530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zh-TW"/>
              <a:t>virginica 維吉尼亞鳶尾</a:t>
            </a:r>
            <a:endParaRPr b="1"/>
          </a:p>
          <a:p>
            <a:pPr indent="-3530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zh-TW">
                <a:solidFill>
                  <a:srgbClr val="FF0000"/>
                </a:solidFill>
              </a:rPr>
              <a:t>2. </a:t>
            </a:r>
            <a:r>
              <a:rPr lang="zh-TW"/>
              <a:t>花瓣長度2.46-∞，花瓣寬度 1.76-∞ </a:t>
            </a:r>
            <a:endParaRPr b="1"/>
          </a:p>
          <a:p>
            <a:pPr indent="-3530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zh-TW">
                <a:solidFill>
                  <a:srgbClr val="FF0000"/>
                </a:solidFill>
              </a:rPr>
              <a:t>3. </a:t>
            </a:r>
            <a:r>
              <a:rPr lang="zh-TW"/>
              <a:t>花瓣長度4.96-5.35，花瓣寬度 0-1.55</a:t>
            </a:r>
            <a:endParaRPr/>
          </a:p>
          <a:p>
            <a:pPr indent="-3530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zh-TW">
                <a:solidFill>
                  <a:srgbClr val="FF0000"/>
                </a:solidFill>
              </a:rPr>
              <a:t>4. </a:t>
            </a:r>
            <a:r>
              <a:rPr lang="zh-TW"/>
              <a:t>花瓣長度5.36-∞，花瓣寬度 0-1.75</a:t>
            </a:r>
            <a:endParaRPr b="1"/>
          </a:p>
          <a:p>
            <a:pPr indent="-3530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zh-TW"/>
              <a:t>versicolor 變色鳶尾</a:t>
            </a:r>
            <a:endParaRPr/>
          </a:p>
          <a:p>
            <a:pPr indent="-3530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zh-TW">
                <a:solidFill>
                  <a:srgbClr val="FF0000"/>
                </a:solidFill>
              </a:rPr>
              <a:t>5. </a:t>
            </a:r>
            <a:r>
              <a:rPr lang="zh-TW"/>
              <a:t>花瓣長度4.96-5.35，花瓣寬度 1.56-1.75 </a:t>
            </a:r>
            <a:endParaRPr b="1"/>
          </a:p>
          <a:p>
            <a:pPr indent="-3530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zh-TW">
                <a:solidFill>
                  <a:srgbClr val="FF0000"/>
                </a:solidFill>
              </a:rPr>
              <a:t>6. </a:t>
            </a:r>
            <a:r>
              <a:rPr lang="zh-TW"/>
              <a:t>花瓣長度2.46-4.95，花瓣寬度 0-1.75 </a:t>
            </a:r>
            <a:endParaRPr b="1"/>
          </a:p>
        </p:txBody>
      </p:sp>
      <p:pic>
        <p:nvPicPr>
          <p:cNvPr id="442" name="Google Shape;442;p23"/>
          <p:cNvPicPr preferRelativeResize="0"/>
          <p:nvPr/>
        </p:nvPicPr>
        <p:blipFill rotWithShape="1">
          <a:blip r:embed="rId3">
            <a:alphaModFix/>
          </a:blip>
          <a:srcRect b="4202" l="2848" r="3744" t="3621"/>
          <a:stretch/>
        </p:blipFill>
        <p:spPr>
          <a:xfrm>
            <a:off x="309850" y="2158750"/>
            <a:ext cx="5600701" cy="36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3"/>
          <p:cNvPicPr preferRelativeResize="0"/>
          <p:nvPr/>
        </p:nvPicPr>
        <p:blipFill rotWithShape="1">
          <a:blip r:embed="rId4">
            <a:alphaModFix/>
          </a:blip>
          <a:srcRect b="8387" l="0" r="0" t="8152"/>
          <a:stretch/>
        </p:blipFill>
        <p:spPr>
          <a:xfrm>
            <a:off x="6429265" y="1233820"/>
            <a:ext cx="1524000" cy="7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3"/>
          <p:cNvSpPr txBox="1"/>
          <p:nvPr/>
        </p:nvSpPr>
        <p:spPr>
          <a:xfrm>
            <a:off x="4968075" y="2854575"/>
            <a:ext cx="2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3"/>
          <p:cNvSpPr txBox="1"/>
          <p:nvPr/>
        </p:nvSpPr>
        <p:spPr>
          <a:xfrm>
            <a:off x="1163475" y="3459525"/>
            <a:ext cx="2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3"/>
          <p:cNvSpPr txBox="1"/>
          <p:nvPr/>
        </p:nvSpPr>
        <p:spPr>
          <a:xfrm>
            <a:off x="1977325" y="3727975"/>
            <a:ext cx="2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3"/>
          <p:cNvSpPr txBox="1"/>
          <p:nvPr/>
        </p:nvSpPr>
        <p:spPr>
          <a:xfrm>
            <a:off x="3615025" y="4947950"/>
            <a:ext cx="2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3"/>
          <p:cNvSpPr txBox="1"/>
          <p:nvPr/>
        </p:nvSpPr>
        <p:spPr>
          <a:xfrm>
            <a:off x="2409750" y="4947950"/>
            <a:ext cx="2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3"/>
          <p:cNvSpPr txBox="1"/>
          <p:nvPr/>
        </p:nvSpPr>
        <p:spPr>
          <a:xfrm>
            <a:off x="4407225" y="4312800"/>
            <a:ext cx="2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4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評估指標</a:t>
            </a:r>
            <a:endParaRPr/>
          </a:p>
        </p:txBody>
      </p:sp>
      <p:grpSp>
        <p:nvGrpSpPr>
          <p:cNvPr id="455" name="Google Shape;455;p24"/>
          <p:cNvGrpSpPr/>
          <p:nvPr/>
        </p:nvGrpSpPr>
        <p:grpSpPr>
          <a:xfrm>
            <a:off x="3701165" y="1491396"/>
            <a:ext cx="195540" cy="422753"/>
            <a:chOff x="4584850" y="4399275"/>
            <a:chExt cx="225875" cy="481825"/>
          </a:xfrm>
        </p:grpSpPr>
        <p:sp>
          <p:nvSpPr>
            <p:cNvPr id="456" name="Google Shape;456;p24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p24"/>
          <p:cNvSpPr txBox="1"/>
          <p:nvPr/>
        </p:nvSpPr>
        <p:spPr>
          <a:xfrm>
            <a:off x="4269541" y="1952795"/>
            <a:ext cx="17715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評估指</a:t>
            </a:r>
            <a:endParaRPr b="0" i="0" sz="2800" u="none" cap="none" strike="noStrike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59" name="Google Shape;459;p24"/>
          <p:cNvSpPr txBox="1"/>
          <p:nvPr/>
        </p:nvSpPr>
        <p:spPr>
          <a:xfrm>
            <a:off x="6982650" y="1316588"/>
            <a:ext cx="16899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準確率 (Accuracy)</a:t>
            </a:r>
            <a:endParaRPr b="1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0" name="Google Shape;460;p24"/>
          <p:cNvSpPr txBox="1"/>
          <p:nvPr/>
        </p:nvSpPr>
        <p:spPr>
          <a:xfrm>
            <a:off x="6982650" y="2979563"/>
            <a:ext cx="16899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精確率 (Precision)</a:t>
            </a:r>
            <a:endParaRPr b="1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1" name="Google Shape;461;p24"/>
          <p:cNvSpPr txBox="1"/>
          <p:nvPr/>
        </p:nvSpPr>
        <p:spPr>
          <a:xfrm>
            <a:off x="6982650" y="4560713"/>
            <a:ext cx="16899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召回率 (Recall)</a:t>
            </a:r>
            <a:endParaRPr b="1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62" name="Google Shape;462;p24"/>
          <p:cNvPicPr preferRelativeResize="0"/>
          <p:nvPr/>
        </p:nvPicPr>
        <p:blipFill rotWithShape="1">
          <a:blip r:embed="rId3">
            <a:alphaModFix/>
          </a:blip>
          <a:srcRect b="0" l="50805" r="0" t="9550"/>
          <a:stretch/>
        </p:blipFill>
        <p:spPr>
          <a:xfrm>
            <a:off x="8838725" y="1080299"/>
            <a:ext cx="1543900" cy="9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4"/>
          <p:cNvPicPr preferRelativeResize="0"/>
          <p:nvPr/>
        </p:nvPicPr>
        <p:blipFill rotWithShape="1">
          <a:blip r:embed="rId4">
            <a:alphaModFix/>
          </a:blip>
          <a:srcRect b="0" l="52221" r="0" t="4951"/>
          <a:stretch/>
        </p:blipFill>
        <p:spPr>
          <a:xfrm>
            <a:off x="8883100" y="2635851"/>
            <a:ext cx="1499525" cy="10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4"/>
          <p:cNvPicPr preferRelativeResize="0"/>
          <p:nvPr/>
        </p:nvPicPr>
        <p:blipFill rotWithShape="1">
          <a:blip r:embed="rId5">
            <a:alphaModFix/>
          </a:blip>
          <a:srcRect b="0" l="42948" r="0" t="4798"/>
          <a:stretch/>
        </p:blipFill>
        <p:spPr>
          <a:xfrm>
            <a:off x="8838725" y="4273650"/>
            <a:ext cx="1771500" cy="1051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5" name="Google Shape;465;p24"/>
          <p:cNvGraphicFramePr/>
          <p:nvPr/>
        </p:nvGraphicFramePr>
        <p:xfrm>
          <a:off x="386375" y="204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{B0E92FB8-C80E-4368-85AC-0AF0FB936972}</a:tableStyleId>
              </a:tblPr>
              <a:tblGrid>
                <a:gridCol w="2028825"/>
                <a:gridCol w="2028825"/>
                <a:gridCol w="2028825"/>
              </a:tblGrid>
              <a:tr h="799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solidFill>
                            <a:srgbClr val="292929"/>
                          </a:solidFill>
                          <a:highlight>
                            <a:schemeClr val="lt1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混餚矩陣</a:t>
                      </a:r>
                      <a:endParaRPr sz="2400" u="none" cap="none" strike="noStrike">
                        <a:solidFill>
                          <a:srgbClr val="292929"/>
                        </a:solidFill>
                        <a:highlight>
                          <a:srgbClr val="FFFFFF"/>
                        </a:highlight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Positive</a:t>
                      </a:r>
                      <a:endParaRPr sz="20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Negative</a:t>
                      </a:r>
                      <a:endParaRPr sz="20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</a:tr>
              <a:tr h="91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Positive</a:t>
                      </a:r>
                      <a:endParaRPr sz="20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True Positive </a:t>
                      </a:r>
                      <a:endParaRPr sz="2000" u="none" cap="none" strike="noStrike">
                        <a:solidFill>
                          <a:srgbClr val="292929"/>
                        </a:solidFill>
                        <a:highlight>
                          <a:srgbClr val="FFFFFF"/>
                        </a:highlight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(TP)</a:t>
                      </a:r>
                      <a:endParaRPr sz="20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False Positive (FP)</a:t>
                      </a:r>
                      <a:endParaRPr sz="20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</a:tr>
              <a:tr h="91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Negative</a:t>
                      </a:r>
                      <a:endParaRPr sz="20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False Negative</a:t>
                      </a:r>
                      <a:endParaRPr sz="2000" u="none" cap="none" strike="noStrike">
                        <a:solidFill>
                          <a:srgbClr val="292929"/>
                        </a:solidFill>
                        <a:highlight>
                          <a:srgbClr val="FFFFFF"/>
                        </a:highlight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(FN)</a:t>
                      </a:r>
                      <a:endParaRPr sz="20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True Negative</a:t>
                      </a:r>
                      <a:endParaRPr sz="2000" u="none" cap="none" strike="noStrike">
                        <a:solidFill>
                          <a:srgbClr val="292929"/>
                        </a:solidFill>
                        <a:highlight>
                          <a:srgbClr val="FFFFFF"/>
                        </a:highlight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u="none" cap="none" strike="noStrike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(TN)</a:t>
                      </a:r>
                      <a:endParaRPr sz="20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5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評估指標</a:t>
            </a:r>
            <a:endParaRPr/>
          </a:p>
        </p:txBody>
      </p:sp>
      <p:grpSp>
        <p:nvGrpSpPr>
          <p:cNvPr id="471" name="Google Shape;471;p25"/>
          <p:cNvGrpSpPr/>
          <p:nvPr/>
        </p:nvGrpSpPr>
        <p:grpSpPr>
          <a:xfrm>
            <a:off x="3701165" y="1491396"/>
            <a:ext cx="195540" cy="422753"/>
            <a:chOff x="4584850" y="4399275"/>
            <a:chExt cx="225875" cy="481825"/>
          </a:xfrm>
        </p:grpSpPr>
        <p:sp>
          <p:nvSpPr>
            <p:cNvPr id="472" name="Google Shape;472;p25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25"/>
          <p:cNvSpPr txBox="1"/>
          <p:nvPr/>
        </p:nvSpPr>
        <p:spPr>
          <a:xfrm>
            <a:off x="4269541" y="1952795"/>
            <a:ext cx="17715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評估指</a:t>
            </a:r>
            <a:endParaRPr b="0" i="0" sz="2800" u="none" cap="none" strike="noStrike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75" name="Google Shape;475;p25"/>
          <p:cNvSpPr txBox="1"/>
          <p:nvPr/>
        </p:nvSpPr>
        <p:spPr>
          <a:xfrm>
            <a:off x="6982650" y="1316588"/>
            <a:ext cx="16899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準確率 (Accuracy)</a:t>
            </a:r>
            <a:endParaRPr b="1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6" name="Google Shape;476;p25"/>
          <p:cNvSpPr txBox="1"/>
          <p:nvPr/>
        </p:nvSpPr>
        <p:spPr>
          <a:xfrm>
            <a:off x="6982650" y="2979563"/>
            <a:ext cx="16899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精確率 (Precision)</a:t>
            </a:r>
            <a:endParaRPr b="1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7" name="Google Shape;477;p25"/>
          <p:cNvSpPr txBox="1"/>
          <p:nvPr/>
        </p:nvSpPr>
        <p:spPr>
          <a:xfrm>
            <a:off x="6982650" y="4560713"/>
            <a:ext cx="16899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召回率 (Recall)</a:t>
            </a:r>
            <a:endParaRPr b="1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478" name="Google Shape;478;p25"/>
          <p:cNvGraphicFramePr/>
          <p:nvPr/>
        </p:nvGraphicFramePr>
        <p:xfrm>
          <a:off x="402275" y="180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{B0E92FB8-C80E-4368-85AC-0AF0FB936972}</a:tableStyleId>
              </a:tblPr>
              <a:tblGrid>
                <a:gridCol w="1521625"/>
                <a:gridCol w="1521625"/>
                <a:gridCol w="1521625"/>
                <a:gridCol w="1521625"/>
              </a:tblGrid>
              <a:tr h="799275">
                <a:tc gridSpan="2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2500" u="none" cap="none" strike="noStrike">
                          <a:solidFill>
                            <a:srgbClr val="292929"/>
                          </a:solidFill>
                          <a:highlight>
                            <a:schemeClr val="lt1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混餚矩陣</a:t>
                      </a:r>
                      <a:endParaRPr b="1" sz="21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1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預測的類別</a:t>
                      </a:r>
                      <a:endParaRPr sz="2100" u="none" cap="none" strike="noStrike">
                        <a:solidFill>
                          <a:srgbClr val="292929"/>
                        </a:solidFill>
                        <a:highlight>
                          <a:srgbClr val="FFFFFF"/>
                        </a:highlight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 hMerge="1"/>
              </a:tr>
              <a:tr h="79927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100" u="none" cap="none" strike="noStrike">
                          <a:solidFill>
                            <a:srgbClr val="292929"/>
                          </a:solidFill>
                          <a:highlight>
                            <a:schemeClr val="lt1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貓</a:t>
                      </a:r>
                      <a:endParaRPr sz="21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100" u="none" cap="none" strike="noStrike">
                          <a:solidFill>
                            <a:srgbClr val="292929"/>
                          </a:solidFill>
                          <a:highlight>
                            <a:schemeClr val="lt1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狗</a:t>
                      </a:r>
                      <a:endParaRPr sz="21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</a:tr>
              <a:tr h="9151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zh-TW" sz="21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實際的類別</a:t>
                      </a:r>
                      <a:endParaRPr sz="2100" u="none" cap="none" strike="noStrike">
                        <a:solidFill>
                          <a:srgbClr val="292929"/>
                        </a:solidFill>
                        <a:highlight>
                          <a:srgbClr val="FFFFFF"/>
                        </a:highlight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100" u="none" cap="none" strike="noStrike">
                          <a:solidFill>
                            <a:srgbClr val="292929"/>
                          </a:solidFill>
                          <a:highlight>
                            <a:schemeClr val="lt1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貓</a:t>
                      </a:r>
                      <a:endParaRPr sz="21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zh-TW" sz="2100" u="none" cap="none" strike="noStrike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21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zh-TW" sz="2100" u="none" cap="none" strike="noStrike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21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</a:tr>
              <a:tr h="915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100" u="none" cap="none" strike="noStrike">
                          <a:solidFill>
                            <a:srgbClr val="292929"/>
                          </a:solidFill>
                          <a:highlight>
                            <a:schemeClr val="lt1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狗</a:t>
                      </a:r>
                      <a:endParaRPr sz="21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zh-TW" sz="2100" u="none" cap="none" strike="noStrike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21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zh-TW" sz="2100" u="none" cap="none" strike="noStrike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21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79" name="Google Shape;479;p25"/>
          <p:cNvSpPr txBox="1"/>
          <p:nvPr/>
        </p:nvSpPr>
        <p:spPr>
          <a:xfrm>
            <a:off x="4333875" y="587375"/>
            <a:ext cx="21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3650" y="1144475"/>
            <a:ext cx="2374956" cy="8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2627" y="2769392"/>
            <a:ext cx="2489725" cy="947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02613" y="4424625"/>
            <a:ext cx="2489745" cy="8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775" y="3968600"/>
            <a:ext cx="3853176" cy="21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6"/>
          <p:cNvPicPr preferRelativeResize="0"/>
          <p:nvPr/>
        </p:nvPicPr>
        <p:blipFill rotWithShape="1">
          <a:blip r:embed="rId4">
            <a:alphaModFix/>
          </a:blip>
          <a:srcRect b="0" l="0" r="22743" t="0"/>
          <a:stretch/>
        </p:blipFill>
        <p:spPr>
          <a:xfrm>
            <a:off x="0" y="3068677"/>
            <a:ext cx="1623350" cy="1912038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6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切割資料</a:t>
            </a:r>
            <a:endParaRPr/>
          </a:p>
        </p:txBody>
      </p:sp>
      <p:sp>
        <p:nvSpPr>
          <p:cNvPr id="490" name="Google Shape;490;p26"/>
          <p:cNvSpPr txBox="1"/>
          <p:nvPr>
            <p:ph idx="1" type="body"/>
          </p:nvPr>
        </p:nvSpPr>
        <p:spPr>
          <a:xfrm>
            <a:off x="309854" y="6282872"/>
            <a:ext cx="5600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Microsoft JhengHei"/>
              <a:buChar char="▲"/>
            </a:pPr>
            <a:r>
              <a:rPr lang="zh-TW"/>
              <a:t>Split Data</a:t>
            </a:r>
            <a:endParaRPr/>
          </a:p>
        </p:txBody>
      </p:sp>
      <p:sp>
        <p:nvSpPr>
          <p:cNvPr id="491" name="Google Shape;491;p26"/>
          <p:cNvSpPr txBox="1"/>
          <p:nvPr>
            <p:ph idx="2" type="body"/>
          </p:nvPr>
        </p:nvSpPr>
        <p:spPr>
          <a:xfrm>
            <a:off x="6350400" y="2511050"/>
            <a:ext cx="5841600" cy="30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zh-TW"/>
              <a:t>Operator：</a:t>
            </a:r>
            <a:r>
              <a:rPr lang="zh-TW"/>
              <a:t>Split Data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zh-TW"/>
              <a:t>位置：</a:t>
            </a:r>
            <a:r>
              <a:rPr lang="zh-TW" sz="2300"/>
              <a:t>Set Role 與 Decision Tree 之間</a:t>
            </a:r>
            <a:endParaRPr sz="23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zh-TW"/>
              <a:t>參數設置：</a:t>
            </a:r>
            <a:endParaRPr/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zh-TW" sz="2300"/>
              <a:t>partitions：包括訓練集和測試集</a:t>
            </a:r>
            <a:endParaRPr sz="2300"/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zh-TW" sz="2300"/>
              <a:t>sampling type：</a:t>
            </a:r>
            <a:r>
              <a:rPr lang="zh-TW" sz="2200"/>
              <a:t>stratified sampling</a:t>
            </a:r>
            <a:endParaRPr sz="2200"/>
          </a:p>
        </p:txBody>
      </p:sp>
      <p:pic>
        <p:nvPicPr>
          <p:cNvPr id="492" name="Google Shape;492;p26"/>
          <p:cNvPicPr preferRelativeResize="0"/>
          <p:nvPr/>
        </p:nvPicPr>
        <p:blipFill rotWithShape="1">
          <a:blip r:embed="rId5">
            <a:alphaModFix/>
          </a:blip>
          <a:srcRect b="61184" l="0" r="53264" t="0"/>
          <a:stretch/>
        </p:blipFill>
        <p:spPr>
          <a:xfrm>
            <a:off x="1676400" y="1232000"/>
            <a:ext cx="4387500" cy="273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26"/>
          <p:cNvPicPr preferRelativeResize="0"/>
          <p:nvPr/>
        </p:nvPicPr>
        <p:blipFill rotWithShape="1">
          <a:blip r:embed="rId6">
            <a:alphaModFix/>
          </a:blip>
          <a:srcRect b="17690" l="31419" r="53351" t="37510"/>
          <a:stretch/>
        </p:blipFill>
        <p:spPr>
          <a:xfrm>
            <a:off x="6581275" y="1075550"/>
            <a:ext cx="1450552" cy="13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6"/>
          <p:cNvSpPr/>
          <p:nvPr/>
        </p:nvSpPr>
        <p:spPr>
          <a:xfrm>
            <a:off x="549902" y="4641666"/>
            <a:ext cx="1001400" cy="21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5" name="Google Shape;495;p26"/>
          <p:cNvCxnSpPr/>
          <p:nvPr/>
        </p:nvCxnSpPr>
        <p:spPr>
          <a:xfrm>
            <a:off x="4873025" y="5228488"/>
            <a:ext cx="2235600" cy="10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96" name="Google Shape;496;p26"/>
          <p:cNvSpPr/>
          <p:nvPr/>
        </p:nvSpPr>
        <p:spPr>
          <a:xfrm>
            <a:off x="2760125" y="4980725"/>
            <a:ext cx="2112900" cy="37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6"/>
          <p:cNvSpPr/>
          <p:nvPr/>
        </p:nvSpPr>
        <p:spPr>
          <a:xfrm>
            <a:off x="1700575" y="3474775"/>
            <a:ext cx="887100" cy="37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6"/>
          <p:cNvSpPr/>
          <p:nvPr/>
        </p:nvSpPr>
        <p:spPr>
          <a:xfrm>
            <a:off x="1700575" y="3017575"/>
            <a:ext cx="887100" cy="37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6"/>
          <p:cNvSpPr/>
          <p:nvPr/>
        </p:nvSpPr>
        <p:spPr>
          <a:xfrm>
            <a:off x="3270250" y="2594680"/>
            <a:ext cx="2112900" cy="474000"/>
          </a:xfrm>
          <a:prstGeom prst="wedgeRectCallout">
            <a:avLst>
              <a:gd fmla="val -82307" name="adj1"/>
              <a:gd fmla="val 79129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zh-TW" sz="2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訓練集</a:t>
            </a:r>
            <a:endParaRPr b="0" i="0" sz="22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0" name="Google Shape;500;p26"/>
          <p:cNvSpPr/>
          <p:nvPr/>
        </p:nvSpPr>
        <p:spPr>
          <a:xfrm>
            <a:off x="3270250" y="3424975"/>
            <a:ext cx="2112900" cy="474000"/>
          </a:xfrm>
          <a:prstGeom prst="wedgeRectCallout">
            <a:avLst>
              <a:gd fmla="val -82307" name="adj1"/>
              <a:gd fmla="val -1231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zh-TW" sz="2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測試集</a:t>
            </a:r>
            <a:endParaRPr b="0" i="0" sz="22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7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建立應用模型分支</a:t>
            </a:r>
            <a:endParaRPr/>
          </a:p>
        </p:txBody>
      </p:sp>
      <p:sp>
        <p:nvSpPr>
          <p:cNvPr id="506" name="Google Shape;506;p27"/>
          <p:cNvSpPr txBox="1"/>
          <p:nvPr>
            <p:ph idx="1" type="body"/>
          </p:nvPr>
        </p:nvSpPr>
        <p:spPr>
          <a:xfrm>
            <a:off x="309854" y="6282872"/>
            <a:ext cx="5600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Microsoft JhengHei"/>
              <a:buChar char="▲"/>
            </a:pPr>
            <a:r>
              <a:rPr lang="zh-TW"/>
              <a:t>Apply Model</a:t>
            </a:r>
            <a:endParaRPr/>
          </a:p>
        </p:txBody>
      </p:sp>
      <p:sp>
        <p:nvSpPr>
          <p:cNvPr id="507" name="Google Shape;507;p27"/>
          <p:cNvSpPr txBox="1"/>
          <p:nvPr>
            <p:ph idx="2" type="body"/>
          </p:nvPr>
        </p:nvSpPr>
        <p:spPr>
          <a:xfrm>
            <a:off x="6301000" y="3313850"/>
            <a:ext cx="5490900" cy="27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zh-TW"/>
              <a:t>Operator：</a:t>
            </a:r>
            <a:r>
              <a:rPr lang="zh-TW"/>
              <a:t>Apply Model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zh-TW"/>
              <a:t>連接方式：</a:t>
            </a:r>
            <a:endParaRPr b="1"/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zh-TW" sz="2500"/>
              <a:t>mod：Decision Tree 的訓練集</a:t>
            </a:r>
            <a:endParaRPr sz="2500"/>
          </a:p>
          <a:p>
            <a:pPr indent="-406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sz="2500"/>
              <a:t>unl：Split Data 的測試集</a:t>
            </a:r>
            <a:r>
              <a:rPr lang="zh-TW" sz="1100"/>
              <a:t> </a:t>
            </a:r>
            <a:endParaRPr sz="2500"/>
          </a:p>
        </p:txBody>
      </p:sp>
      <p:pic>
        <p:nvPicPr>
          <p:cNvPr id="508" name="Google Shape;5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000" y="2121855"/>
            <a:ext cx="5426401" cy="3394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8825" y="1617700"/>
            <a:ext cx="2183450" cy="14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27"/>
          <p:cNvSpPr/>
          <p:nvPr/>
        </p:nvSpPr>
        <p:spPr>
          <a:xfrm>
            <a:off x="6627041" y="2545751"/>
            <a:ext cx="1215900" cy="22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8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建立評估模型</a:t>
            </a:r>
            <a:endParaRPr/>
          </a:p>
        </p:txBody>
      </p:sp>
      <p:sp>
        <p:nvSpPr>
          <p:cNvPr id="516" name="Google Shape;516;p28"/>
          <p:cNvSpPr txBox="1"/>
          <p:nvPr>
            <p:ph idx="1" type="body"/>
          </p:nvPr>
        </p:nvSpPr>
        <p:spPr>
          <a:xfrm>
            <a:off x="309854" y="6282872"/>
            <a:ext cx="5600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Microsoft JhengHei"/>
              <a:buChar char="▲"/>
            </a:pPr>
            <a:r>
              <a:rPr lang="zh-TW"/>
              <a:t>Performance</a:t>
            </a:r>
            <a:endParaRPr/>
          </a:p>
        </p:txBody>
      </p:sp>
      <p:sp>
        <p:nvSpPr>
          <p:cNvPr id="517" name="Google Shape;517;p28"/>
          <p:cNvSpPr txBox="1"/>
          <p:nvPr>
            <p:ph idx="2" type="body"/>
          </p:nvPr>
        </p:nvSpPr>
        <p:spPr>
          <a:xfrm>
            <a:off x="6242975" y="2976700"/>
            <a:ext cx="5789700" cy="21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zh-TW"/>
              <a:t>Operator：</a:t>
            </a:r>
            <a:r>
              <a:rPr lang="zh-TW"/>
              <a:t>Performance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zh-TW"/>
              <a:t>位置：</a:t>
            </a:r>
            <a:r>
              <a:rPr lang="zh-TW" sz="2500"/>
              <a:t>Apply Model 的</a:t>
            </a:r>
            <a:r>
              <a:rPr lang="zh-TW" sz="2500" u="sng"/>
              <a:t>lab</a:t>
            </a:r>
            <a:r>
              <a:rPr lang="zh-TW" sz="2500"/>
              <a:t>連結</a:t>
            </a:r>
            <a:r>
              <a:rPr lang="zh-TW" sz="2500" u="sng"/>
              <a:t>lab</a:t>
            </a:r>
            <a:endParaRPr sz="2500" u="sng"/>
          </a:p>
        </p:txBody>
      </p:sp>
      <p:pic>
        <p:nvPicPr>
          <p:cNvPr id="518" name="Google Shape;518;p28"/>
          <p:cNvPicPr preferRelativeResize="0"/>
          <p:nvPr/>
        </p:nvPicPr>
        <p:blipFill rotWithShape="1">
          <a:blip r:embed="rId3">
            <a:alphaModFix/>
          </a:blip>
          <a:srcRect b="59144" l="68516" r="12581" t="0"/>
          <a:stretch/>
        </p:blipFill>
        <p:spPr>
          <a:xfrm>
            <a:off x="6388727" y="1565162"/>
            <a:ext cx="1790097" cy="12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6375" y="1455829"/>
            <a:ext cx="3315313" cy="462249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8"/>
          <p:cNvSpPr/>
          <p:nvPr/>
        </p:nvSpPr>
        <p:spPr>
          <a:xfrm>
            <a:off x="2135600" y="5648255"/>
            <a:ext cx="1890900" cy="351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9"/>
          <p:cNvSpPr txBox="1"/>
          <p:nvPr>
            <p:ph idx="1" type="body"/>
          </p:nvPr>
        </p:nvSpPr>
        <p:spPr>
          <a:xfrm>
            <a:off x="495300" y="5668515"/>
            <a:ext cx="11201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Microsoft JhengHei"/>
              <a:buChar char="▲"/>
            </a:pPr>
            <a:r>
              <a:rPr lang="zh-TW"/>
              <a:t>決策樹流程圖</a:t>
            </a:r>
            <a:endParaRPr/>
          </a:p>
        </p:txBody>
      </p:sp>
      <p:sp>
        <p:nvSpPr>
          <p:cNvPr id="526" name="Google Shape;526;p29"/>
          <p:cNvSpPr txBox="1"/>
          <p:nvPr>
            <p:ph idx="3" type="body"/>
          </p:nvPr>
        </p:nvSpPr>
        <p:spPr>
          <a:xfrm>
            <a:off x="496947" y="6163733"/>
            <a:ext cx="50535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b="1" lang="zh-TW" sz="4000">
                <a:solidFill>
                  <a:srgbClr val="595959"/>
                </a:solidFill>
              </a:rPr>
              <a:t>連結流程</a:t>
            </a:r>
            <a:endParaRPr/>
          </a:p>
        </p:txBody>
      </p:sp>
      <p:pic>
        <p:nvPicPr>
          <p:cNvPr id="527" name="Google Shape;52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212531"/>
            <a:ext cx="11201400" cy="3479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/>
              <a:t>問答</a:t>
            </a:r>
            <a:endParaRPr/>
          </a:p>
        </p:txBody>
      </p:sp>
      <p:pic>
        <p:nvPicPr>
          <p:cNvPr id="198" name="Google Shape;1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275" y="2388481"/>
            <a:ext cx="11010900" cy="13049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99" name="Google Shape;199;p3"/>
          <p:cNvSpPr txBox="1"/>
          <p:nvPr>
            <p:ph idx="1" type="body"/>
          </p:nvPr>
        </p:nvSpPr>
        <p:spPr>
          <a:xfrm>
            <a:off x="2047875" y="2541000"/>
            <a:ext cx="92391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200">
                <a:solidFill>
                  <a:schemeClr val="lt1"/>
                </a:solidFill>
              </a:rPr>
              <a:t>大數據分類是將數據按照特定標準劃分為多個類別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9572625" y="1270000"/>
            <a:ext cx="1476000" cy="1467000"/>
          </a:xfrm>
          <a:prstGeom prst="ellipse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zh-TW" sz="5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👍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952500" y="2629650"/>
            <a:ext cx="834900" cy="822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TW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0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執行流程</a:t>
            </a:r>
            <a:endParaRPr/>
          </a:p>
        </p:txBody>
      </p:sp>
      <p:sp>
        <p:nvSpPr>
          <p:cNvPr id="533" name="Google Shape;533;p30"/>
          <p:cNvSpPr txBox="1"/>
          <p:nvPr>
            <p:ph idx="1" type="body"/>
          </p:nvPr>
        </p:nvSpPr>
        <p:spPr>
          <a:xfrm>
            <a:off x="309854" y="6282872"/>
            <a:ext cx="5600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Microsoft JhengHei"/>
              <a:buChar char="▲"/>
            </a:pPr>
            <a:r>
              <a:rPr lang="zh-TW"/>
              <a:t>Decision Tree</a:t>
            </a:r>
            <a:endParaRPr/>
          </a:p>
        </p:txBody>
      </p:sp>
      <p:sp>
        <p:nvSpPr>
          <p:cNvPr id="534" name="Google Shape;534;p30"/>
          <p:cNvSpPr txBox="1"/>
          <p:nvPr>
            <p:ph idx="2" type="body"/>
          </p:nvPr>
        </p:nvSpPr>
        <p:spPr>
          <a:xfrm>
            <a:off x="6003750" y="2373300"/>
            <a:ext cx="5534400" cy="3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8"/>
              <a:buChar char="•"/>
            </a:pPr>
            <a:r>
              <a:rPr b="1" lang="zh-TW" sz="1827"/>
              <a:t>setosa 山鳶尾</a:t>
            </a:r>
            <a:endParaRPr b="1" sz="1827"/>
          </a:p>
          <a:p>
            <a:pPr indent="-34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8"/>
              <a:buChar char="•"/>
            </a:pPr>
            <a:r>
              <a:rPr lang="zh-TW" sz="1827">
                <a:solidFill>
                  <a:srgbClr val="FF0000"/>
                </a:solidFill>
              </a:rPr>
              <a:t>1. </a:t>
            </a:r>
            <a:r>
              <a:rPr lang="zh-TW" sz="1827"/>
              <a:t>花瓣長度 0-2.45，花瓣寬度 0-∞ </a:t>
            </a:r>
            <a:endParaRPr sz="1827"/>
          </a:p>
          <a:p>
            <a:pPr indent="-34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8"/>
              <a:buChar char="•"/>
            </a:pPr>
            <a:r>
              <a:rPr b="1" lang="zh-TW" sz="1827"/>
              <a:t>virginica 維吉尼亞鳶尾</a:t>
            </a:r>
            <a:endParaRPr b="1" sz="1827"/>
          </a:p>
          <a:p>
            <a:pPr indent="-34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8"/>
              <a:buChar char="•"/>
            </a:pPr>
            <a:r>
              <a:rPr lang="zh-TW" sz="1827">
                <a:solidFill>
                  <a:srgbClr val="FF0000"/>
                </a:solidFill>
              </a:rPr>
              <a:t>2. </a:t>
            </a:r>
            <a:r>
              <a:rPr lang="zh-TW" sz="1827"/>
              <a:t>花瓣長度 4.76-∞，花瓣寬度 1.76-∞ </a:t>
            </a:r>
            <a:endParaRPr b="1" sz="1827"/>
          </a:p>
          <a:p>
            <a:pPr indent="-34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8"/>
              <a:buChar char="•"/>
            </a:pPr>
            <a:r>
              <a:rPr lang="zh-TW" sz="1827">
                <a:solidFill>
                  <a:srgbClr val="FF0000"/>
                </a:solidFill>
              </a:rPr>
              <a:t>3. </a:t>
            </a:r>
            <a:r>
              <a:rPr lang="zh-TW" sz="1827"/>
              <a:t>花瓣長度 5.36-∞，花瓣寬度 0-1.75</a:t>
            </a:r>
            <a:endParaRPr sz="1827"/>
          </a:p>
          <a:p>
            <a:pPr indent="-34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8"/>
              <a:buChar char="•"/>
            </a:pPr>
            <a:r>
              <a:rPr b="1" lang="zh-TW" sz="1827"/>
              <a:t>versicolor 變色鳶尾</a:t>
            </a:r>
            <a:endParaRPr sz="1827"/>
          </a:p>
          <a:p>
            <a:pPr indent="-34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8"/>
              <a:buChar char="•"/>
            </a:pPr>
            <a:r>
              <a:rPr lang="zh-TW" sz="1827">
                <a:solidFill>
                  <a:srgbClr val="FF0000"/>
                </a:solidFill>
              </a:rPr>
              <a:t>4. </a:t>
            </a:r>
            <a:r>
              <a:rPr lang="zh-TW" sz="1827"/>
              <a:t>花瓣長度 2.46-4.75，花瓣寬度 0-∞ </a:t>
            </a:r>
            <a:endParaRPr b="1" sz="1827"/>
          </a:p>
          <a:p>
            <a:pPr indent="-35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8"/>
              <a:buChar char="•"/>
            </a:pPr>
            <a:r>
              <a:rPr lang="zh-TW" sz="1827">
                <a:solidFill>
                  <a:srgbClr val="FF0000"/>
                </a:solidFill>
              </a:rPr>
              <a:t>5. </a:t>
            </a:r>
            <a:r>
              <a:rPr lang="zh-TW" sz="1827"/>
              <a:t>花瓣長度 4.76-5.35，花瓣寬度 0-1.75</a:t>
            </a:r>
            <a:r>
              <a:rPr lang="zh-TW" sz="2700"/>
              <a:t> </a:t>
            </a:r>
            <a:endParaRPr sz="2700"/>
          </a:p>
        </p:txBody>
      </p:sp>
      <p:pic>
        <p:nvPicPr>
          <p:cNvPr id="535" name="Google Shape;535;p30"/>
          <p:cNvPicPr preferRelativeResize="0"/>
          <p:nvPr/>
        </p:nvPicPr>
        <p:blipFill rotWithShape="1">
          <a:blip r:embed="rId3">
            <a:alphaModFix/>
          </a:blip>
          <a:srcRect b="8387" l="0" r="0" t="8152"/>
          <a:stretch/>
        </p:blipFill>
        <p:spPr>
          <a:xfrm>
            <a:off x="6270950" y="1426200"/>
            <a:ext cx="1524000" cy="7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750" y="1838063"/>
            <a:ext cx="5413374" cy="3918138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0"/>
          <p:cNvSpPr txBox="1"/>
          <p:nvPr/>
        </p:nvSpPr>
        <p:spPr>
          <a:xfrm>
            <a:off x="4811650" y="2373300"/>
            <a:ext cx="2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30"/>
          <p:cNvSpPr txBox="1"/>
          <p:nvPr/>
        </p:nvSpPr>
        <p:spPr>
          <a:xfrm>
            <a:off x="3772950" y="3019025"/>
            <a:ext cx="2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30"/>
          <p:cNvSpPr txBox="1"/>
          <p:nvPr/>
        </p:nvSpPr>
        <p:spPr>
          <a:xfrm>
            <a:off x="1134000" y="3700800"/>
            <a:ext cx="2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0"/>
          <p:cNvSpPr txBox="1"/>
          <p:nvPr/>
        </p:nvSpPr>
        <p:spPr>
          <a:xfrm>
            <a:off x="3139275" y="4342500"/>
            <a:ext cx="2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0"/>
          <p:cNvSpPr txBox="1"/>
          <p:nvPr/>
        </p:nvSpPr>
        <p:spPr>
          <a:xfrm>
            <a:off x="1859925" y="4342500"/>
            <a:ext cx="2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1"/>
          <p:cNvSpPr txBox="1"/>
          <p:nvPr>
            <p:ph idx="1" type="body"/>
          </p:nvPr>
        </p:nvSpPr>
        <p:spPr>
          <a:xfrm>
            <a:off x="495300" y="5668525"/>
            <a:ext cx="5786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Microsoft JhengHei"/>
              <a:buChar char="▲"/>
            </a:pPr>
            <a:r>
              <a:rPr lang="zh-TW"/>
              <a:t>100%數據</a:t>
            </a:r>
            <a:endParaRPr/>
          </a:p>
        </p:txBody>
      </p:sp>
      <p:sp>
        <p:nvSpPr>
          <p:cNvPr id="547" name="Google Shape;547;p31"/>
          <p:cNvSpPr txBox="1"/>
          <p:nvPr>
            <p:ph idx="3" type="body"/>
          </p:nvPr>
        </p:nvSpPr>
        <p:spPr>
          <a:xfrm>
            <a:off x="496947" y="6163733"/>
            <a:ext cx="50535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b="1" lang="zh-TW" sz="4000">
                <a:solidFill>
                  <a:srgbClr val="595959"/>
                </a:solidFill>
              </a:rPr>
              <a:t>決策樹分別</a:t>
            </a:r>
            <a:endParaRPr/>
          </a:p>
        </p:txBody>
      </p:sp>
      <p:pic>
        <p:nvPicPr>
          <p:cNvPr id="548" name="Google Shape;548;p31"/>
          <p:cNvPicPr preferRelativeResize="0"/>
          <p:nvPr/>
        </p:nvPicPr>
        <p:blipFill rotWithShape="1">
          <a:blip r:embed="rId3">
            <a:alphaModFix/>
          </a:blip>
          <a:srcRect b="4202" l="2848" r="3744" t="3621"/>
          <a:stretch/>
        </p:blipFill>
        <p:spPr>
          <a:xfrm>
            <a:off x="576700" y="1135175"/>
            <a:ext cx="5515201" cy="358767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1"/>
          <p:cNvSpPr txBox="1"/>
          <p:nvPr>
            <p:ph idx="1" type="body"/>
          </p:nvPr>
        </p:nvSpPr>
        <p:spPr>
          <a:xfrm>
            <a:off x="6150150" y="5668525"/>
            <a:ext cx="5515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Microsoft JhengHei"/>
              <a:buChar char="▲"/>
            </a:pPr>
            <a:r>
              <a:rPr lang="zh-TW"/>
              <a:t>80%</a:t>
            </a:r>
            <a:r>
              <a:rPr lang="zh-TW" sz="2100"/>
              <a:t> Stratified Sampling</a:t>
            </a:r>
            <a:r>
              <a:rPr lang="zh-TW"/>
              <a:t>數據</a:t>
            </a:r>
            <a:endParaRPr/>
          </a:p>
        </p:txBody>
      </p:sp>
      <p:pic>
        <p:nvPicPr>
          <p:cNvPr id="550" name="Google Shape;55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0150" y="1001261"/>
            <a:ext cx="5515199" cy="368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2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評估模型</a:t>
            </a:r>
            <a:endParaRPr/>
          </a:p>
        </p:txBody>
      </p:sp>
      <p:sp>
        <p:nvSpPr>
          <p:cNvPr id="556" name="Google Shape;556;p32"/>
          <p:cNvSpPr txBox="1"/>
          <p:nvPr>
            <p:ph idx="1" type="body"/>
          </p:nvPr>
        </p:nvSpPr>
        <p:spPr>
          <a:xfrm>
            <a:off x="309854" y="6282872"/>
            <a:ext cx="5600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Microsoft JhengHei"/>
              <a:buChar char="▲"/>
            </a:pPr>
            <a:r>
              <a:rPr lang="zh-TW"/>
              <a:t>Correlation Matrix</a:t>
            </a:r>
            <a:endParaRPr/>
          </a:p>
        </p:txBody>
      </p:sp>
      <p:sp>
        <p:nvSpPr>
          <p:cNvPr id="557" name="Google Shape;557;p32"/>
          <p:cNvSpPr txBox="1"/>
          <p:nvPr>
            <p:ph idx="2" type="body"/>
          </p:nvPr>
        </p:nvSpPr>
        <p:spPr>
          <a:xfrm>
            <a:off x="6392250" y="2657325"/>
            <a:ext cx="5426400" cy="21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228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/>
              <a:t>混淆矩陣3x3：用來表示分類器的分類結果和真實標籤之間的關係</a:t>
            </a:r>
            <a:endParaRPr sz="2600"/>
          </a:p>
          <a:p>
            <a:pPr indent="-215900" lvl="0" marL="228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/>
              <a:t>模型的準確度為 96.67%</a:t>
            </a:r>
            <a:endParaRPr sz="2600"/>
          </a:p>
        </p:txBody>
      </p:sp>
      <p:grpSp>
        <p:nvGrpSpPr>
          <p:cNvPr id="558" name="Google Shape;558;p32"/>
          <p:cNvGrpSpPr/>
          <p:nvPr/>
        </p:nvGrpSpPr>
        <p:grpSpPr>
          <a:xfrm>
            <a:off x="84242" y="2331861"/>
            <a:ext cx="6193703" cy="2300201"/>
            <a:chOff x="252700" y="2295850"/>
            <a:chExt cx="4800576" cy="1782825"/>
          </a:xfrm>
        </p:grpSpPr>
        <p:pic>
          <p:nvPicPr>
            <p:cNvPr id="559" name="Google Shape;559;p32"/>
            <p:cNvPicPr preferRelativeResize="0"/>
            <p:nvPr/>
          </p:nvPicPr>
          <p:blipFill rotWithShape="1">
            <a:blip r:embed="rId3">
              <a:alphaModFix/>
            </a:blip>
            <a:srcRect b="0" l="39263" r="49472" t="0"/>
            <a:stretch/>
          </p:blipFill>
          <p:spPr>
            <a:xfrm>
              <a:off x="2454450" y="2295850"/>
              <a:ext cx="866277" cy="1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32"/>
            <p:cNvPicPr preferRelativeResize="0"/>
            <p:nvPr/>
          </p:nvPicPr>
          <p:blipFill rotWithShape="1">
            <a:blip r:embed="rId3">
              <a:alphaModFix/>
            </a:blip>
            <a:srcRect b="0" l="0" r="71373" t="0"/>
            <a:stretch/>
          </p:blipFill>
          <p:spPr>
            <a:xfrm>
              <a:off x="252700" y="2295850"/>
              <a:ext cx="2201750" cy="1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32"/>
            <p:cNvPicPr preferRelativeResize="0"/>
            <p:nvPr/>
          </p:nvPicPr>
          <p:blipFill rotWithShape="1">
            <a:blip r:embed="rId3">
              <a:alphaModFix/>
            </a:blip>
            <a:srcRect b="0" l="78526" r="9271" t="0"/>
            <a:stretch/>
          </p:blipFill>
          <p:spPr>
            <a:xfrm>
              <a:off x="4114800" y="2295850"/>
              <a:ext cx="938476" cy="1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32"/>
            <p:cNvPicPr preferRelativeResize="0"/>
            <p:nvPr/>
          </p:nvPicPr>
          <p:blipFill rotWithShape="1">
            <a:blip r:embed="rId3">
              <a:alphaModFix/>
            </a:blip>
            <a:srcRect b="0" l="58711" r="30963" t="0"/>
            <a:stretch/>
          </p:blipFill>
          <p:spPr>
            <a:xfrm>
              <a:off x="3320726" y="2295850"/>
              <a:ext cx="794073" cy="1782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3" name="Google Shape;563;p32"/>
          <p:cNvSpPr/>
          <p:nvPr/>
        </p:nvSpPr>
        <p:spPr>
          <a:xfrm>
            <a:off x="155225" y="2331853"/>
            <a:ext cx="1337400" cy="281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3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/>
              <a:t>回顧</a:t>
            </a:r>
            <a:endParaRPr/>
          </a:p>
        </p:txBody>
      </p:sp>
      <p:sp>
        <p:nvSpPr>
          <p:cNvPr id="570" name="Google Shape;570;p33"/>
          <p:cNvSpPr/>
          <p:nvPr/>
        </p:nvSpPr>
        <p:spPr>
          <a:xfrm>
            <a:off x="904875" y="1289050"/>
            <a:ext cx="10449000" cy="1006200"/>
          </a:xfrm>
          <a:prstGeom prst="flowChartAlternateProcess">
            <a:avLst/>
          </a:prstGeom>
          <a:solidFill>
            <a:srgbClr val="0070C0"/>
          </a:solidFill>
          <a:ln cap="flat" cmpd="sng" w="25400">
            <a:solidFill>
              <a:srgbClr val="1F386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1" name="Google Shape;571;p33"/>
          <p:cNvSpPr/>
          <p:nvPr/>
        </p:nvSpPr>
        <p:spPr>
          <a:xfrm>
            <a:off x="3019300" y="1380850"/>
            <a:ext cx="834900" cy="822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TW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" name="Google Shape;572;p33"/>
          <p:cNvGrpSpPr/>
          <p:nvPr/>
        </p:nvGrpSpPr>
        <p:grpSpPr>
          <a:xfrm>
            <a:off x="2905125" y="2355716"/>
            <a:ext cx="7235724" cy="914357"/>
            <a:chOff x="558901" y="3121275"/>
            <a:chExt cx="7235724" cy="1006225"/>
          </a:xfrm>
        </p:grpSpPr>
        <p:pic>
          <p:nvPicPr>
            <p:cNvPr id="573" name="Google Shape;573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558901" y="3121275"/>
              <a:ext cx="7235724" cy="100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Google Shape;574;p33"/>
            <p:cNvSpPr/>
            <p:nvPr/>
          </p:nvSpPr>
          <p:spPr>
            <a:xfrm>
              <a:off x="784351" y="3273398"/>
              <a:ext cx="679500" cy="70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zh-TW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1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p33"/>
          <p:cNvSpPr txBox="1"/>
          <p:nvPr>
            <p:ph idx="1" type="body"/>
          </p:nvPr>
        </p:nvSpPr>
        <p:spPr>
          <a:xfrm>
            <a:off x="3949450" y="2401588"/>
            <a:ext cx="6191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2600">
                <a:solidFill>
                  <a:schemeClr val="lt1"/>
                </a:solidFill>
              </a:rPr>
              <a:t>按照特定標準劃分為多個類別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76" name="Google Shape;576;p33"/>
          <p:cNvGrpSpPr/>
          <p:nvPr/>
        </p:nvGrpSpPr>
        <p:grpSpPr>
          <a:xfrm>
            <a:off x="2897237" y="3330541"/>
            <a:ext cx="7235724" cy="914357"/>
            <a:chOff x="558901" y="3121275"/>
            <a:chExt cx="7235724" cy="1006225"/>
          </a:xfrm>
        </p:grpSpPr>
        <p:pic>
          <p:nvPicPr>
            <p:cNvPr id="577" name="Google Shape;577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558901" y="3121275"/>
              <a:ext cx="7235724" cy="100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" name="Google Shape;578;p33"/>
            <p:cNvSpPr/>
            <p:nvPr/>
          </p:nvSpPr>
          <p:spPr>
            <a:xfrm>
              <a:off x="784351" y="3273398"/>
              <a:ext cx="679500" cy="70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zh-TW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1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9" name="Google Shape;579;p33"/>
          <p:cNvSpPr txBox="1"/>
          <p:nvPr>
            <p:ph idx="1" type="body"/>
          </p:nvPr>
        </p:nvSpPr>
        <p:spPr>
          <a:xfrm>
            <a:off x="3941563" y="3376413"/>
            <a:ext cx="6191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2600">
                <a:solidFill>
                  <a:schemeClr val="lt1"/>
                </a:solidFill>
              </a:rPr>
              <a:t>儲存在多個資料庫中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80" name="Google Shape;580;p33"/>
          <p:cNvGrpSpPr/>
          <p:nvPr/>
        </p:nvGrpSpPr>
        <p:grpSpPr>
          <a:xfrm>
            <a:off x="2897225" y="5280191"/>
            <a:ext cx="7235724" cy="914357"/>
            <a:chOff x="558901" y="3121275"/>
            <a:chExt cx="7235724" cy="1006225"/>
          </a:xfrm>
        </p:grpSpPr>
        <p:pic>
          <p:nvPicPr>
            <p:cNvPr id="581" name="Google Shape;581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558901" y="3121275"/>
              <a:ext cx="7235724" cy="100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2" name="Google Shape;582;p33"/>
            <p:cNvSpPr/>
            <p:nvPr/>
          </p:nvSpPr>
          <p:spPr>
            <a:xfrm>
              <a:off x="784351" y="3273398"/>
              <a:ext cx="679500" cy="70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zh-TW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 b="1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3" name="Google Shape;583;p33"/>
          <p:cNvSpPr txBox="1"/>
          <p:nvPr>
            <p:ph idx="1" type="body"/>
          </p:nvPr>
        </p:nvSpPr>
        <p:spPr>
          <a:xfrm>
            <a:off x="3941550" y="5326063"/>
            <a:ext cx="6191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2600">
                <a:solidFill>
                  <a:schemeClr val="lt1"/>
                </a:solidFill>
              </a:rPr>
              <a:t>轉換為有意義的信息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84" name="Google Shape;584;p33"/>
          <p:cNvGrpSpPr/>
          <p:nvPr/>
        </p:nvGrpSpPr>
        <p:grpSpPr>
          <a:xfrm>
            <a:off x="2897225" y="4305366"/>
            <a:ext cx="7235724" cy="914357"/>
            <a:chOff x="558901" y="3121275"/>
            <a:chExt cx="7235724" cy="1006225"/>
          </a:xfrm>
        </p:grpSpPr>
        <p:pic>
          <p:nvPicPr>
            <p:cNvPr id="585" name="Google Shape;585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558901" y="3121275"/>
              <a:ext cx="7235724" cy="100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33"/>
            <p:cNvSpPr/>
            <p:nvPr/>
          </p:nvSpPr>
          <p:spPr>
            <a:xfrm>
              <a:off x="784351" y="3273398"/>
              <a:ext cx="679500" cy="70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zh-TW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1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7" name="Google Shape;587;p33"/>
          <p:cNvSpPr txBox="1"/>
          <p:nvPr>
            <p:ph idx="1" type="body"/>
          </p:nvPr>
        </p:nvSpPr>
        <p:spPr>
          <a:xfrm>
            <a:off x="3941550" y="4351238"/>
            <a:ext cx="6191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2600">
                <a:solidFill>
                  <a:schemeClr val="lt1"/>
                </a:solidFill>
              </a:rPr>
              <a:t>用於製作大型統計報告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8" name="Google Shape;588;p33"/>
          <p:cNvSpPr txBox="1"/>
          <p:nvPr>
            <p:ph idx="1" type="body"/>
          </p:nvPr>
        </p:nvSpPr>
        <p:spPr>
          <a:xfrm>
            <a:off x="3854200" y="1380850"/>
            <a:ext cx="62787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大數據分類是將數據... ？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589" name="Google Shape;58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237" y="3580223"/>
            <a:ext cx="1754238" cy="2568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4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/>
              <a:t>回顧</a:t>
            </a:r>
            <a:endParaRPr/>
          </a:p>
        </p:txBody>
      </p:sp>
      <p:grpSp>
        <p:nvGrpSpPr>
          <p:cNvPr id="596" name="Google Shape;596;p34"/>
          <p:cNvGrpSpPr/>
          <p:nvPr/>
        </p:nvGrpSpPr>
        <p:grpSpPr>
          <a:xfrm>
            <a:off x="2876419" y="2838325"/>
            <a:ext cx="7014207" cy="1158900"/>
            <a:chOff x="2647600" y="4286125"/>
            <a:chExt cx="6845800" cy="1158900"/>
          </a:xfrm>
        </p:grpSpPr>
        <p:sp>
          <p:nvSpPr>
            <p:cNvPr id="597" name="Google Shape;597;p34"/>
            <p:cNvSpPr/>
            <p:nvPr/>
          </p:nvSpPr>
          <p:spPr>
            <a:xfrm>
              <a:off x="2647600" y="4286125"/>
              <a:ext cx="1206600" cy="1158900"/>
            </a:xfrm>
            <a:prstGeom prst="ellipse">
              <a:avLst/>
            </a:pr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3111500" y="4286125"/>
              <a:ext cx="6381900" cy="11589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9" name="Google Shape;599;p34"/>
          <p:cNvSpPr/>
          <p:nvPr/>
        </p:nvSpPr>
        <p:spPr>
          <a:xfrm>
            <a:off x="3133725" y="3098875"/>
            <a:ext cx="679500" cy="63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zh-TW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34"/>
          <p:cNvSpPr txBox="1"/>
          <p:nvPr>
            <p:ph idx="1" type="body"/>
          </p:nvPr>
        </p:nvSpPr>
        <p:spPr>
          <a:xfrm>
            <a:off x="3930400" y="3006475"/>
            <a:ext cx="59598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>
                <a:solidFill>
                  <a:schemeClr val="lt1"/>
                </a:solidFill>
              </a:rPr>
              <a:t>按照特定標準劃分為多個類別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1" name="Google Shape;601;p34"/>
          <p:cNvSpPr/>
          <p:nvPr/>
        </p:nvSpPr>
        <p:spPr>
          <a:xfrm>
            <a:off x="904875" y="1593850"/>
            <a:ext cx="10449000" cy="1006200"/>
          </a:xfrm>
          <a:prstGeom prst="flowChartAlternateProcess">
            <a:avLst/>
          </a:prstGeom>
          <a:solidFill>
            <a:srgbClr val="0070C0"/>
          </a:solidFill>
          <a:ln cap="flat" cmpd="sng" w="25400">
            <a:solidFill>
              <a:srgbClr val="1F386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02" name="Google Shape;602;p34"/>
          <p:cNvSpPr/>
          <p:nvPr/>
        </p:nvSpPr>
        <p:spPr>
          <a:xfrm>
            <a:off x="3019300" y="1685650"/>
            <a:ext cx="834900" cy="822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TW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4"/>
          <p:cNvSpPr txBox="1"/>
          <p:nvPr>
            <p:ph idx="1" type="body"/>
          </p:nvPr>
        </p:nvSpPr>
        <p:spPr>
          <a:xfrm>
            <a:off x="3854200" y="1685650"/>
            <a:ext cx="62787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大數據分類是將數據... ？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/>
              <a:t>回顧</a:t>
            </a:r>
            <a:endParaRPr/>
          </a:p>
        </p:txBody>
      </p:sp>
      <p:sp>
        <p:nvSpPr>
          <p:cNvPr id="610" name="Google Shape;610;p35"/>
          <p:cNvSpPr/>
          <p:nvPr/>
        </p:nvSpPr>
        <p:spPr>
          <a:xfrm>
            <a:off x="904875" y="1289050"/>
            <a:ext cx="10449000" cy="1006200"/>
          </a:xfrm>
          <a:prstGeom prst="flowChartAlternateProcess">
            <a:avLst/>
          </a:prstGeom>
          <a:solidFill>
            <a:srgbClr val="0070C0"/>
          </a:solidFill>
          <a:ln cap="flat" cmpd="sng" w="25400">
            <a:solidFill>
              <a:srgbClr val="1F386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11" name="Google Shape;611;p35"/>
          <p:cNvSpPr/>
          <p:nvPr/>
        </p:nvSpPr>
        <p:spPr>
          <a:xfrm>
            <a:off x="3019300" y="1380850"/>
            <a:ext cx="834900" cy="822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TW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2" name="Google Shape;612;p35"/>
          <p:cNvGrpSpPr/>
          <p:nvPr/>
        </p:nvGrpSpPr>
        <p:grpSpPr>
          <a:xfrm>
            <a:off x="2905125" y="2355716"/>
            <a:ext cx="7235724" cy="914357"/>
            <a:chOff x="558901" y="3121275"/>
            <a:chExt cx="7235724" cy="1006225"/>
          </a:xfrm>
        </p:grpSpPr>
        <p:pic>
          <p:nvPicPr>
            <p:cNvPr id="613" name="Google Shape;613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558901" y="3121275"/>
              <a:ext cx="7235724" cy="100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" name="Google Shape;614;p35"/>
            <p:cNvSpPr/>
            <p:nvPr/>
          </p:nvSpPr>
          <p:spPr>
            <a:xfrm>
              <a:off x="784351" y="3273398"/>
              <a:ext cx="679500" cy="70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zh-TW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1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5" name="Google Shape;615;p35"/>
          <p:cNvSpPr txBox="1"/>
          <p:nvPr>
            <p:ph idx="1" type="body"/>
          </p:nvPr>
        </p:nvSpPr>
        <p:spPr>
          <a:xfrm>
            <a:off x="3949450" y="2401588"/>
            <a:ext cx="6191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2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減少數據儲存成本</a:t>
            </a:r>
            <a:endParaRPr sz="26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16" name="Google Shape;616;p35"/>
          <p:cNvGrpSpPr/>
          <p:nvPr/>
        </p:nvGrpSpPr>
        <p:grpSpPr>
          <a:xfrm>
            <a:off x="2897237" y="3330541"/>
            <a:ext cx="7235724" cy="914357"/>
            <a:chOff x="558901" y="3121275"/>
            <a:chExt cx="7235724" cy="1006225"/>
          </a:xfrm>
        </p:grpSpPr>
        <p:pic>
          <p:nvPicPr>
            <p:cNvPr id="617" name="Google Shape;617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558901" y="3121275"/>
              <a:ext cx="7235724" cy="100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8" name="Google Shape;618;p35"/>
            <p:cNvSpPr/>
            <p:nvPr/>
          </p:nvSpPr>
          <p:spPr>
            <a:xfrm>
              <a:off x="784351" y="3273398"/>
              <a:ext cx="679500" cy="70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zh-TW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1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9" name="Google Shape;619;p35"/>
          <p:cNvSpPr txBox="1"/>
          <p:nvPr>
            <p:ph idx="1" type="body"/>
          </p:nvPr>
        </p:nvSpPr>
        <p:spPr>
          <a:xfrm>
            <a:off x="3941563" y="3376413"/>
            <a:ext cx="6191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2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清理數據</a:t>
            </a:r>
            <a:endParaRPr sz="26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20" name="Google Shape;620;p35"/>
          <p:cNvGrpSpPr/>
          <p:nvPr/>
        </p:nvGrpSpPr>
        <p:grpSpPr>
          <a:xfrm>
            <a:off x="2897225" y="5280191"/>
            <a:ext cx="7235724" cy="914357"/>
            <a:chOff x="558901" y="3121275"/>
            <a:chExt cx="7235724" cy="1006225"/>
          </a:xfrm>
        </p:grpSpPr>
        <p:pic>
          <p:nvPicPr>
            <p:cNvPr id="621" name="Google Shape;621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558901" y="3121275"/>
              <a:ext cx="7235724" cy="100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p35"/>
            <p:cNvSpPr/>
            <p:nvPr/>
          </p:nvSpPr>
          <p:spPr>
            <a:xfrm>
              <a:off x="784351" y="3273398"/>
              <a:ext cx="679500" cy="70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zh-TW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 b="1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3" name="Google Shape;623;p35"/>
          <p:cNvSpPr txBox="1"/>
          <p:nvPr>
            <p:ph idx="1" type="body"/>
          </p:nvPr>
        </p:nvSpPr>
        <p:spPr>
          <a:xfrm>
            <a:off x="3941550" y="5326063"/>
            <a:ext cx="6191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2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創建數據</a:t>
            </a:r>
            <a:endParaRPr sz="26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24" name="Google Shape;624;p35"/>
          <p:cNvGrpSpPr/>
          <p:nvPr/>
        </p:nvGrpSpPr>
        <p:grpSpPr>
          <a:xfrm>
            <a:off x="2897225" y="4305366"/>
            <a:ext cx="7235724" cy="914357"/>
            <a:chOff x="558901" y="3121275"/>
            <a:chExt cx="7235724" cy="1006225"/>
          </a:xfrm>
        </p:grpSpPr>
        <p:pic>
          <p:nvPicPr>
            <p:cNvPr id="625" name="Google Shape;625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558901" y="3121275"/>
              <a:ext cx="7235724" cy="100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6" name="Google Shape;626;p35"/>
            <p:cNvSpPr/>
            <p:nvPr/>
          </p:nvSpPr>
          <p:spPr>
            <a:xfrm>
              <a:off x="784351" y="3273398"/>
              <a:ext cx="679500" cy="70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zh-TW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1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7" name="Google Shape;627;p35"/>
          <p:cNvSpPr txBox="1"/>
          <p:nvPr>
            <p:ph idx="1" type="body"/>
          </p:nvPr>
        </p:nvSpPr>
        <p:spPr>
          <a:xfrm>
            <a:off x="3941550" y="4351238"/>
            <a:ext cx="6191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2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為未來的決策提供準確的數據</a:t>
            </a:r>
            <a:endParaRPr sz="26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28" name="Google Shape;628;p35"/>
          <p:cNvSpPr txBox="1"/>
          <p:nvPr>
            <p:ph idx="1" type="body"/>
          </p:nvPr>
        </p:nvSpPr>
        <p:spPr>
          <a:xfrm>
            <a:off x="3854200" y="1380850"/>
            <a:ext cx="62787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大數據分類的目的是什麼 ？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629" name="Google Shape;62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237" y="3580223"/>
            <a:ext cx="1754238" cy="2568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6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/>
              <a:t>回顧</a:t>
            </a:r>
            <a:endParaRPr/>
          </a:p>
        </p:txBody>
      </p:sp>
      <p:grpSp>
        <p:nvGrpSpPr>
          <p:cNvPr id="636" name="Google Shape;636;p36"/>
          <p:cNvGrpSpPr/>
          <p:nvPr/>
        </p:nvGrpSpPr>
        <p:grpSpPr>
          <a:xfrm>
            <a:off x="2876419" y="2838325"/>
            <a:ext cx="7014207" cy="1158900"/>
            <a:chOff x="2647600" y="4286125"/>
            <a:chExt cx="6845800" cy="1158900"/>
          </a:xfrm>
        </p:grpSpPr>
        <p:sp>
          <p:nvSpPr>
            <p:cNvPr id="637" name="Google Shape;637;p36"/>
            <p:cNvSpPr/>
            <p:nvPr/>
          </p:nvSpPr>
          <p:spPr>
            <a:xfrm>
              <a:off x="2647600" y="4286125"/>
              <a:ext cx="1206600" cy="1158900"/>
            </a:xfrm>
            <a:prstGeom prst="ellipse">
              <a:avLst/>
            </a:pr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3111500" y="4286125"/>
              <a:ext cx="6381900" cy="11589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9" name="Google Shape;639;p36"/>
          <p:cNvSpPr/>
          <p:nvPr/>
        </p:nvSpPr>
        <p:spPr>
          <a:xfrm>
            <a:off x="3133725" y="3098875"/>
            <a:ext cx="679500" cy="63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zh-TW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1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36"/>
          <p:cNvSpPr txBox="1"/>
          <p:nvPr>
            <p:ph idx="1" type="body"/>
          </p:nvPr>
        </p:nvSpPr>
        <p:spPr>
          <a:xfrm>
            <a:off x="3930400" y="3006475"/>
            <a:ext cx="59598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>
                <a:solidFill>
                  <a:schemeClr val="lt1"/>
                </a:solidFill>
              </a:rPr>
              <a:t>為未來的決策提供準確的數據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1" name="Google Shape;641;p36"/>
          <p:cNvSpPr/>
          <p:nvPr/>
        </p:nvSpPr>
        <p:spPr>
          <a:xfrm>
            <a:off x="904875" y="1593850"/>
            <a:ext cx="10449000" cy="1006200"/>
          </a:xfrm>
          <a:prstGeom prst="flowChartAlternateProcess">
            <a:avLst/>
          </a:prstGeom>
          <a:solidFill>
            <a:srgbClr val="0070C0"/>
          </a:solidFill>
          <a:ln cap="flat" cmpd="sng" w="25400">
            <a:solidFill>
              <a:srgbClr val="1F386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2" name="Google Shape;642;p36"/>
          <p:cNvSpPr/>
          <p:nvPr/>
        </p:nvSpPr>
        <p:spPr>
          <a:xfrm>
            <a:off x="3019300" y="1685650"/>
            <a:ext cx="834900" cy="822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TW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6"/>
          <p:cNvSpPr txBox="1"/>
          <p:nvPr>
            <p:ph idx="1" type="body"/>
          </p:nvPr>
        </p:nvSpPr>
        <p:spPr>
          <a:xfrm>
            <a:off x="3854200" y="1685650"/>
            <a:ext cx="62787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大數據分類的目的是什麼 ?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7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/>
              <a:t>回顧</a:t>
            </a:r>
            <a:endParaRPr/>
          </a:p>
        </p:txBody>
      </p:sp>
      <p:sp>
        <p:nvSpPr>
          <p:cNvPr id="650" name="Google Shape;650;p37"/>
          <p:cNvSpPr/>
          <p:nvPr/>
        </p:nvSpPr>
        <p:spPr>
          <a:xfrm>
            <a:off x="904875" y="1289050"/>
            <a:ext cx="10449000" cy="1006200"/>
          </a:xfrm>
          <a:prstGeom prst="flowChartAlternateProcess">
            <a:avLst/>
          </a:prstGeom>
          <a:solidFill>
            <a:srgbClr val="0070C0"/>
          </a:solidFill>
          <a:ln cap="flat" cmpd="sng" w="25400">
            <a:solidFill>
              <a:srgbClr val="1F386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51" name="Google Shape;651;p37"/>
          <p:cNvSpPr/>
          <p:nvPr/>
        </p:nvSpPr>
        <p:spPr>
          <a:xfrm>
            <a:off x="3019300" y="1380850"/>
            <a:ext cx="834900" cy="822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TW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2" name="Google Shape;652;p37"/>
          <p:cNvGrpSpPr/>
          <p:nvPr/>
        </p:nvGrpSpPr>
        <p:grpSpPr>
          <a:xfrm>
            <a:off x="2905125" y="2355716"/>
            <a:ext cx="7235724" cy="914357"/>
            <a:chOff x="558901" y="3121275"/>
            <a:chExt cx="7235724" cy="1006225"/>
          </a:xfrm>
        </p:grpSpPr>
        <p:pic>
          <p:nvPicPr>
            <p:cNvPr id="653" name="Google Shape;653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558901" y="3121275"/>
              <a:ext cx="7235724" cy="100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4" name="Google Shape;654;p37"/>
            <p:cNvSpPr/>
            <p:nvPr/>
          </p:nvSpPr>
          <p:spPr>
            <a:xfrm>
              <a:off x="784351" y="3273398"/>
              <a:ext cx="679500" cy="70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zh-TW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1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5" name="Google Shape;655;p37"/>
          <p:cNvSpPr txBox="1"/>
          <p:nvPr>
            <p:ph idx="1" type="body"/>
          </p:nvPr>
        </p:nvSpPr>
        <p:spPr>
          <a:xfrm>
            <a:off x="3949450" y="2401588"/>
            <a:ext cx="6191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2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監督式學習</a:t>
            </a:r>
            <a:endParaRPr sz="26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56" name="Google Shape;656;p37"/>
          <p:cNvGrpSpPr/>
          <p:nvPr/>
        </p:nvGrpSpPr>
        <p:grpSpPr>
          <a:xfrm>
            <a:off x="2897237" y="3330541"/>
            <a:ext cx="7235724" cy="914357"/>
            <a:chOff x="558901" y="3121275"/>
            <a:chExt cx="7235724" cy="1006225"/>
          </a:xfrm>
        </p:grpSpPr>
        <p:pic>
          <p:nvPicPr>
            <p:cNvPr id="657" name="Google Shape;657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558901" y="3121275"/>
              <a:ext cx="7235724" cy="100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8" name="Google Shape;658;p37"/>
            <p:cNvSpPr/>
            <p:nvPr/>
          </p:nvSpPr>
          <p:spPr>
            <a:xfrm>
              <a:off x="784351" y="3273398"/>
              <a:ext cx="679500" cy="70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zh-TW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1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9" name="Google Shape;659;p37"/>
          <p:cNvSpPr txBox="1"/>
          <p:nvPr>
            <p:ph idx="1" type="body"/>
          </p:nvPr>
        </p:nvSpPr>
        <p:spPr>
          <a:xfrm>
            <a:off x="3941563" y="3376413"/>
            <a:ext cx="6191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2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非監督式學習</a:t>
            </a:r>
            <a:endParaRPr sz="26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60" name="Google Shape;660;p37"/>
          <p:cNvGrpSpPr/>
          <p:nvPr/>
        </p:nvGrpSpPr>
        <p:grpSpPr>
          <a:xfrm>
            <a:off x="2897225" y="5280191"/>
            <a:ext cx="7235724" cy="914357"/>
            <a:chOff x="558901" y="3121275"/>
            <a:chExt cx="7235724" cy="1006225"/>
          </a:xfrm>
        </p:grpSpPr>
        <p:pic>
          <p:nvPicPr>
            <p:cNvPr id="661" name="Google Shape;661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558901" y="3121275"/>
              <a:ext cx="7235724" cy="100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2" name="Google Shape;662;p37"/>
            <p:cNvSpPr/>
            <p:nvPr/>
          </p:nvSpPr>
          <p:spPr>
            <a:xfrm>
              <a:off x="784351" y="3273398"/>
              <a:ext cx="679500" cy="70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zh-TW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 b="1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3" name="Google Shape;663;p37"/>
          <p:cNvSpPr txBox="1"/>
          <p:nvPr>
            <p:ph idx="1" type="body"/>
          </p:nvPr>
        </p:nvSpPr>
        <p:spPr>
          <a:xfrm>
            <a:off x="3941550" y="5326063"/>
            <a:ext cx="6191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2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前饋神經網路</a:t>
            </a:r>
            <a:endParaRPr sz="26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64" name="Google Shape;664;p37"/>
          <p:cNvGrpSpPr/>
          <p:nvPr/>
        </p:nvGrpSpPr>
        <p:grpSpPr>
          <a:xfrm>
            <a:off x="2897225" y="4305366"/>
            <a:ext cx="7235724" cy="914357"/>
            <a:chOff x="558901" y="3121275"/>
            <a:chExt cx="7235724" cy="1006225"/>
          </a:xfrm>
        </p:grpSpPr>
        <p:pic>
          <p:nvPicPr>
            <p:cNvPr id="665" name="Google Shape;665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558901" y="3121275"/>
              <a:ext cx="7235724" cy="100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6" name="Google Shape;666;p37"/>
            <p:cNvSpPr/>
            <p:nvPr/>
          </p:nvSpPr>
          <p:spPr>
            <a:xfrm>
              <a:off x="784351" y="3273398"/>
              <a:ext cx="679500" cy="70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zh-TW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1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7" name="Google Shape;667;p37"/>
          <p:cNvSpPr txBox="1"/>
          <p:nvPr>
            <p:ph idx="1" type="body"/>
          </p:nvPr>
        </p:nvSpPr>
        <p:spPr>
          <a:xfrm>
            <a:off x="3941550" y="4351238"/>
            <a:ext cx="6191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2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強化學習</a:t>
            </a:r>
            <a:endParaRPr sz="26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68" name="Google Shape;668;p37"/>
          <p:cNvSpPr txBox="1"/>
          <p:nvPr>
            <p:ph idx="1" type="body"/>
          </p:nvPr>
        </p:nvSpPr>
        <p:spPr>
          <a:xfrm>
            <a:off x="3854200" y="1380850"/>
            <a:ext cx="66867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決策樹是一種什麼樣的演算法 ？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237" y="3580223"/>
            <a:ext cx="1754238" cy="2568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/>
              <a:t>回顧</a:t>
            </a:r>
            <a:endParaRPr/>
          </a:p>
        </p:txBody>
      </p:sp>
      <p:grpSp>
        <p:nvGrpSpPr>
          <p:cNvPr id="676" name="Google Shape;676;p38"/>
          <p:cNvGrpSpPr/>
          <p:nvPr/>
        </p:nvGrpSpPr>
        <p:grpSpPr>
          <a:xfrm>
            <a:off x="2875993" y="2838321"/>
            <a:ext cx="7014207" cy="1158900"/>
            <a:chOff x="2647600" y="4286125"/>
            <a:chExt cx="6845800" cy="1158900"/>
          </a:xfrm>
        </p:grpSpPr>
        <p:sp>
          <p:nvSpPr>
            <p:cNvPr id="677" name="Google Shape;677;p38"/>
            <p:cNvSpPr/>
            <p:nvPr/>
          </p:nvSpPr>
          <p:spPr>
            <a:xfrm>
              <a:off x="2647600" y="4286125"/>
              <a:ext cx="1206600" cy="1158900"/>
            </a:xfrm>
            <a:prstGeom prst="ellipse">
              <a:avLst/>
            </a:pr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3111500" y="4286125"/>
              <a:ext cx="6381900" cy="11589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9" name="Google Shape;679;p38"/>
          <p:cNvSpPr/>
          <p:nvPr/>
        </p:nvSpPr>
        <p:spPr>
          <a:xfrm>
            <a:off x="3133725" y="3098875"/>
            <a:ext cx="679500" cy="63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zh-TW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8"/>
          <p:cNvSpPr txBox="1"/>
          <p:nvPr>
            <p:ph idx="1" type="body"/>
          </p:nvPr>
        </p:nvSpPr>
        <p:spPr>
          <a:xfrm>
            <a:off x="3930400" y="3006475"/>
            <a:ext cx="59598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>
                <a:solidFill>
                  <a:schemeClr val="lt1"/>
                </a:solidFill>
              </a:rPr>
              <a:t>監督式學習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1" name="Google Shape;681;p38"/>
          <p:cNvSpPr/>
          <p:nvPr/>
        </p:nvSpPr>
        <p:spPr>
          <a:xfrm>
            <a:off x="904875" y="1593850"/>
            <a:ext cx="10449000" cy="1006200"/>
          </a:xfrm>
          <a:prstGeom prst="flowChartAlternateProcess">
            <a:avLst/>
          </a:prstGeom>
          <a:solidFill>
            <a:srgbClr val="0070C0"/>
          </a:solidFill>
          <a:ln cap="flat" cmpd="sng" w="25400">
            <a:solidFill>
              <a:srgbClr val="1F386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82" name="Google Shape;682;p38"/>
          <p:cNvSpPr/>
          <p:nvPr/>
        </p:nvSpPr>
        <p:spPr>
          <a:xfrm>
            <a:off x="3019300" y="1685650"/>
            <a:ext cx="834900" cy="822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TW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8"/>
          <p:cNvSpPr txBox="1"/>
          <p:nvPr>
            <p:ph idx="1" type="body"/>
          </p:nvPr>
        </p:nvSpPr>
        <p:spPr>
          <a:xfrm>
            <a:off x="3854200" y="1685650"/>
            <a:ext cx="6734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決策樹是一種什麼樣的演算法 ?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/>
              <a:t>問答</a:t>
            </a:r>
            <a:endParaRPr/>
          </a:p>
        </p:txBody>
      </p:sp>
      <p:pic>
        <p:nvPicPr>
          <p:cNvPr id="208" name="Google Shape;2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0500" y="1931275"/>
            <a:ext cx="9477376" cy="13049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209" name="Google Shape;209;p4"/>
          <p:cNvSpPr txBox="1"/>
          <p:nvPr>
            <p:ph idx="1" type="body"/>
          </p:nvPr>
        </p:nvSpPr>
        <p:spPr>
          <a:xfrm>
            <a:off x="2733675" y="2083800"/>
            <a:ext cx="92391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200">
                <a:solidFill>
                  <a:schemeClr val="lt1"/>
                </a:solidFill>
              </a:rPr>
              <a:t>大數據分類的目的是為了減少數據儲存成本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1685925" y="2172438"/>
            <a:ext cx="834900" cy="822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TW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"/>
          <p:cNvSpPr/>
          <p:nvPr/>
        </p:nvSpPr>
        <p:spPr>
          <a:xfrm>
            <a:off x="3683525" y="3811918"/>
            <a:ext cx="1269000" cy="81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是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"/>
          <p:cNvSpPr/>
          <p:nvPr/>
        </p:nvSpPr>
        <p:spPr>
          <a:xfrm>
            <a:off x="5328175" y="3811926"/>
            <a:ext cx="1269000" cy="81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非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8625" y="3312406"/>
            <a:ext cx="1956050" cy="2859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/>
              <a:t>問答</a:t>
            </a:r>
            <a:endParaRPr/>
          </a:p>
        </p:txBody>
      </p:sp>
      <p:pic>
        <p:nvPicPr>
          <p:cNvPr id="220" name="Google Shape;22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925" y="2388488"/>
            <a:ext cx="9791699" cy="13049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221" name="Google Shape;221;p5"/>
          <p:cNvSpPr txBox="1"/>
          <p:nvPr>
            <p:ph idx="1" type="body"/>
          </p:nvPr>
        </p:nvSpPr>
        <p:spPr>
          <a:xfrm>
            <a:off x="2047875" y="2541000"/>
            <a:ext cx="81279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200">
                <a:solidFill>
                  <a:schemeClr val="lt1"/>
                </a:solidFill>
              </a:rPr>
              <a:t>大數據分類的目的是為了減少數據儲存成本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22" name="Google Shape;222;p5"/>
          <p:cNvSpPr/>
          <p:nvPr/>
        </p:nvSpPr>
        <p:spPr>
          <a:xfrm>
            <a:off x="9572625" y="1270000"/>
            <a:ext cx="1476000" cy="1467000"/>
          </a:xfrm>
          <a:prstGeom prst="ellipse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zh-TW" sz="5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👎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5"/>
          <p:cNvSpPr/>
          <p:nvPr/>
        </p:nvSpPr>
        <p:spPr>
          <a:xfrm>
            <a:off x="1000125" y="2629638"/>
            <a:ext cx="834900" cy="822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TW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/>
              <a:t>問答</a:t>
            </a:r>
            <a:endParaRPr/>
          </a:p>
        </p:txBody>
      </p:sp>
      <p:pic>
        <p:nvPicPr>
          <p:cNvPr id="230" name="Google Shape;2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1625" y="1931275"/>
            <a:ext cx="8937626" cy="13049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231" name="Google Shape;231;p6"/>
          <p:cNvSpPr txBox="1"/>
          <p:nvPr>
            <p:ph idx="1" type="body"/>
          </p:nvPr>
        </p:nvSpPr>
        <p:spPr>
          <a:xfrm>
            <a:off x="2915478" y="2083800"/>
            <a:ext cx="7228547" cy="9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200">
                <a:solidFill>
                  <a:schemeClr val="lt1"/>
                </a:solidFill>
              </a:rPr>
              <a:t>大數據分類只能使用結構化數據進行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6"/>
          <p:cNvSpPr/>
          <p:nvPr/>
        </p:nvSpPr>
        <p:spPr>
          <a:xfrm>
            <a:off x="1848267" y="2172438"/>
            <a:ext cx="834900" cy="822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TW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3683525" y="3811918"/>
            <a:ext cx="1269000" cy="81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是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6"/>
          <p:cNvSpPr/>
          <p:nvPr/>
        </p:nvSpPr>
        <p:spPr>
          <a:xfrm>
            <a:off x="5328175" y="3811926"/>
            <a:ext cx="1269000" cy="81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非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8625" y="3312406"/>
            <a:ext cx="1956050" cy="2859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/>
              <a:t>問答</a:t>
            </a:r>
            <a:endParaRPr/>
          </a:p>
        </p:txBody>
      </p:sp>
      <p:pic>
        <p:nvPicPr>
          <p:cNvPr id="242" name="Google Shape;24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075" y="2388475"/>
            <a:ext cx="8896351" cy="13049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243" name="Google Shape;243;p7"/>
          <p:cNvSpPr txBox="1"/>
          <p:nvPr>
            <p:ph idx="1" type="body"/>
          </p:nvPr>
        </p:nvSpPr>
        <p:spPr>
          <a:xfrm>
            <a:off x="3114675" y="2541000"/>
            <a:ext cx="70803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200">
                <a:solidFill>
                  <a:schemeClr val="lt1"/>
                </a:solidFill>
              </a:rPr>
              <a:t>大數據分類只能使用結構化數據進行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44" name="Google Shape;244;p7"/>
          <p:cNvSpPr/>
          <p:nvPr/>
        </p:nvSpPr>
        <p:spPr>
          <a:xfrm>
            <a:off x="9572625" y="1270000"/>
            <a:ext cx="1476000" cy="1467000"/>
          </a:xfrm>
          <a:prstGeom prst="ellipse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zh-TW" sz="5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👎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7"/>
          <p:cNvSpPr/>
          <p:nvPr/>
        </p:nvSpPr>
        <p:spPr>
          <a:xfrm>
            <a:off x="2066925" y="2629638"/>
            <a:ext cx="834900" cy="822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TW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lang="zh-TW"/>
              <a:t>何謂分類？</a:t>
            </a:r>
            <a:endParaRPr/>
          </a:p>
        </p:txBody>
      </p:sp>
      <p:graphicFrame>
        <p:nvGraphicFramePr>
          <p:cNvPr id="251" name="Google Shape;251;p8"/>
          <p:cNvGraphicFramePr/>
          <p:nvPr/>
        </p:nvGraphicFramePr>
        <p:xfrm>
          <a:off x="459749" y="16888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{CC07A022-0AAB-46B0-89DF-B06A01295DCB}</a:tableStyleId>
              </a:tblPr>
              <a:tblGrid>
                <a:gridCol w="6978925"/>
              </a:tblGrid>
              <a:tr h="1978375"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zh-TW" sz="24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分類是一種監督式學習</a:t>
                      </a:r>
                      <a:endParaRPr sz="2400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285750" lvl="0" marL="28575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Arial"/>
                        <a:buChar char="•"/>
                      </a:pPr>
                      <a:r>
                        <a:rPr b="0" lang="zh-TW" sz="2400" u="none" cap="none" strike="noStrike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帶有類標籤的樣本訓練集</a:t>
                      </a:r>
                      <a:endParaRPr b="0" sz="2400" u="none" cap="none" strike="noStrike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285750" lvl="0" marL="28575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Arial"/>
                        <a:buChar char="•"/>
                      </a:pPr>
                      <a:r>
                        <a:rPr b="0" lang="zh-TW" sz="2400" u="none" cap="none" strike="noStrike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根據訓練集對新數據進行分類</a:t>
                      </a:r>
                      <a:endParaRPr sz="2400" u="none" cap="none" strike="noStrike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B77A"/>
                    </a:solidFill>
                  </a:tcPr>
                </a:tc>
              </a:tr>
              <a:tr h="2250950">
                <a:tc>
                  <a:txBody>
                    <a:bodyPr/>
                    <a:lstStyle/>
                    <a:p>
                      <a:pPr indent="-2032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zh-TW" sz="2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目標：預測新樣本的分類標籤</a:t>
                      </a:r>
                      <a:endParaRPr sz="2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2032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zh-TW" sz="2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輸入：一組訓練樣本，每個樣本都要貼類標籤</a:t>
                      </a:r>
                      <a:endParaRPr sz="2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2032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zh-TW" sz="2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輸出：基於訓練集和分類標籤的模型（分類器）</a:t>
                      </a:r>
                      <a:endParaRPr sz="2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3D0BE"/>
                    </a:solidFill>
                  </a:tcPr>
                </a:tc>
              </a:tr>
            </a:tbl>
          </a:graphicData>
        </a:graphic>
      </p:graphicFrame>
      <p:pic>
        <p:nvPicPr>
          <p:cNvPr id="252" name="Google Shape;25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8674" y="1693517"/>
            <a:ext cx="4219926" cy="4219926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"/>
          <p:cNvSpPr txBox="1"/>
          <p:nvPr>
            <p:ph type="title"/>
          </p:nvPr>
        </p:nvSpPr>
        <p:spPr>
          <a:xfrm>
            <a:off x="1676400" y="29879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/>
              <a:t>分類演算法</a:t>
            </a:r>
            <a:endParaRPr/>
          </a:p>
        </p:txBody>
      </p:sp>
      <p:sp>
        <p:nvSpPr>
          <p:cNvPr id="259" name="Google Shape;259;p9"/>
          <p:cNvSpPr txBox="1"/>
          <p:nvPr>
            <p:ph idx="1" type="body"/>
          </p:nvPr>
        </p:nvSpPr>
        <p:spPr>
          <a:xfrm>
            <a:off x="838200" y="1651000"/>
            <a:ext cx="10515600" cy="4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單純貝式 (Naive Bayes)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邏輯斯回歸 (Logistic Regression)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決策樹 (Decision Tree)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支援向量機 (Support Vector Machine, SVM)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K-近鄰演算法 (K Nearest Neighbor, KNN)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2023-05-12T07:55:22Z</dcterms:created>
  <dc:creator>Mandy Truong</dc:creator>
</cp:coreProperties>
</file>